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8" r:id="rId1"/>
    <p:sldMasterId id="2147483688" r:id="rId2"/>
  </p:sldMasterIdLst>
  <p:notesMasterIdLst>
    <p:notesMasterId r:id="rId64"/>
  </p:notesMasterIdLst>
  <p:sldIdLst>
    <p:sldId id="290" r:id="rId3"/>
    <p:sldId id="257" r:id="rId4"/>
    <p:sldId id="280" r:id="rId5"/>
    <p:sldId id="537" r:id="rId6"/>
    <p:sldId id="547" r:id="rId7"/>
    <p:sldId id="570" r:id="rId8"/>
    <p:sldId id="549" r:id="rId9"/>
    <p:sldId id="548" r:id="rId10"/>
    <p:sldId id="538" r:id="rId11"/>
    <p:sldId id="546" r:id="rId12"/>
    <p:sldId id="588" r:id="rId13"/>
    <p:sldId id="539" r:id="rId14"/>
    <p:sldId id="540" r:id="rId15"/>
    <p:sldId id="541" r:id="rId16"/>
    <p:sldId id="591" r:id="rId17"/>
    <p:sldId id="592" r:id="rId18"/>
    <p:sldId id="542" r:id="rId19"/>
    <p:sldId id="543" r:id="rId20"/>
    <p:sldId id="550" r:id="rId21"/>
    <p:sldId id="594" r:id="rId22"/>
    <p:sldId id="595" r:id="rId23"/>
    <p:sldId id="551" r:id="rId24"/>
    <p:sldId id="545" r:id="rId25"/>
    <p:sldId id="552" r:id="rId26"/>
    <p:sldId id="596" r:id="rId27"/>
    <p:sldId id="553" r:id="rId28"/>
    <p:sldId id="568" r:id="rId29"/>
    <p:sldId id="554" r:id="rId30"/>
    <p:sldId id="555" r:id="rId31"/>
    <p:sldId id="560" r:id="rId32"/>
    <p:sldId id="559" r:id="rId33"/>
    <p:sldId id="571" r:id="rId34"/>
    <p:sldId id="572" r:id="rId35"/>
    <p:sldId id="573" r:id="rId36"/>
    <p:sldId id="593" r:id="rId37"/>
    <p:sldId id="574" r:id="rId38"/>
    <p:sldId id="577" r:id="rId39"/>
    <p:sldId id="578" r:id="rId40"/>
    <p:sldId id="579" r:id="rId41"/>
    <p:sldId id="580" r:id="rId42"/>
    <p:sldId id="581" r:id="rId43"/>
    <p:sldId id="582" r:id="rId44"/>
    <p:sldId id="583" r:id="rId45"/>
    <p:sldId id="575" r:id="rId46"/>
    <p:sldId id="576" r:id="rId47"/>
    <p:sldId id="584" r:id="rId48"/>
    <p:sldId id="585" r:id="rId49"/>
    <p:sldId id="586" r:id="rId50"/>
    <p:sldId id="561" r:id="rId51"/>
    <p:sldId id="562" r:id="rId52"/>
    <p:sldId id="564" r:id="rId53"/>
    <p:sldId id="598" r:id="rId54"/>
    <p:sldId id="599" r:id="rId55"/>
    <p:sldId id="600" r:id="rId56"/>
    <p:sldId id="601" r:id="rId57"/>
    <p:sldId id="602" r:id="rId58"/>
    <p:sldId id="603" r:id="rId59"/>
    <p:sldId id="604" r:id="rId60"/>
    <p:sldId id="589" r:id="rId61"/>
    <p:sldId id="597" r:id="rId62"/>
    <p:sldId id="605" r:id="rId63"/>
  </p:sldIdLst>
  <p:sldSz cx="12192000" cy="6858000"/>
  <p:notesSz cx="12192000" cy="6858000"/>
  <p:custDataLst>
    <p:tags r:id="rId6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725" y="87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211FB-5D3B-4E9E-8EF4-E265C12BD63B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9F20C-1F02-4B4B-85D6-F4C7C4319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07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491C-7AC9-B441-AF46-CD0B0D5A7E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149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491C-7AC9-B441-AF46-CD0B0D5A7EC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383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491C-7AC9-B441-AF46-CD0B0D5A7EC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579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4" y="6487457"/>
            <a:ext cx="3233727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85" y="4006085"/>
            <a:ext cx="3045737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723958" y="600453"/>
            <a:ext cx="10506420" cy="2641756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Data Science 510</a:t>
            </a:r>
          </a:p>
        </p:txBody>
      </p:sp>
    </p:spTree>
    <p:extLst>
      <p:ext uri="{BB962C8B-B14F-4D97-AF65-F5344CB8AC3E}">
        <p14:creationId xmlns:p14="http://schemas.microsoft.com/office/powerpoint/2010/main" val="2898391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095CCDCE-3DD3-443A-8621-5143495CAB1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453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BB71810E-C1F4-462C-9C15-855296A950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737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0DE9688B-0731-4249-86EA-E7937C004A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80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7950650B-33F7-4BF9-BC2B-68297CAFCB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4465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921500FF-E5BC-4EE4-BBCD-D6DB7E735A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852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F4D1219F-4231-428D-AEAC-0F65ACEDFF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94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C8A8CD86-2D18-485A-A34A-D52A3FDA4F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838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800BEBA4-5A74-4FA9-A812-6C77AA2C01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63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D7EC0DC7-704F-467E-9912-2AF5979329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946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4957AFF5-41A4-42FE-A7CE-36C15AFCA2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990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79073" y="2364262"/>
            <a:ext cx="10928280" cy="3387963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anose="020B0604020202020204" pitchFamily="34" charset="0"/>
              <a:buChar char="•"/>
              <a:defRPr sz="2400" b="0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 marL="557213" indent="-214313">
              <a:buFont typeface="Arial" panose="020B0604020202020204" pitchFamily="34" charset="0"/>
              <a:buChar char="•"/>
              <a:defRPr sz="1800" b="0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857250" indent="-171450">
              <a:buSzPct val="100000"/>
              <a:buFont typeface="Arial" panose="020B0604020202020204" pitchFamily="34" charset="0"/>
              <a:buChar char="•"/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 marL="1200150" indent="-171450">
              <a:buFont typeface="Arial" panose="020B0604020202020204" pitchFamily="34" charset="0"/>
              <a:buChar char="•"/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1543050" indent="-171450">
              <a:buFont typeface="Arial" panose="020B0604020202020204" pitchFamily="34" charset="0"/>
              <a:buChar char="•"/>
              <a:defRPr sz="1200" b="0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" y="1437805"/>
            <a:ext cx="1810912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7" y="371511"/>
            <a:ext cx="10911679" cy="991998"/>
          </a:xfrm>
          <a:prstGeom prst="rect">
            <a:avLst/>
          </a:prstGeom>
        </p:spPr>
        <p:txBody>
          <a:bodyPr anchor="b"/>
          <a:lstStyle>
            <a:lvl1pPr algn="l">
              <a:defRPr sz="2250" b="1" i="0" baseline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Learning Objectives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879073" y="1736727"/>
            <a:ext cx="10928280" cy="56163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 marL="557213" indent="-214313">
              <a:buFont typeface="Arial" panose="020B0604020202020204" pitchFamily="34" charset="0"/>
              <a:buChar char="•"/>
              <a:defRPr sz="1500" b="0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857250" indent="-171450">
              <a:buSzPct val="100000"/>
              <a:buFont typeface="Arial" panose="020B0604020202020204" pitchFamily="34" charset="0"/>
              <a:buChar char="•"/>
              <a:defRPr sz="1350" b="0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 marL="1200150" indent="-171450">
              <a:buFont typeface="Arial" panose="020B0604020202020204" pitchFamily="34" charset="0"/>
              <a:buChar char="•"/>
              <a:defRPr sz="1200" b="0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1543050" indent="-171450">
              <a:buFont typeface="Arial" panose="020B0604020202020204" pitchFamily="34" charset="0"/>
              <a:buChar char="•"/>
              <a:defRPr sz="1050" b="0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By the end of this session, students will be able to:</a:t>
            </a:r>
          </a:p>
        </p:txBody>
      </p:sp>
    </p:spTree>
    <p:extLst>
      <p:ext uri="{BB962C8B-B14F-4D97-AF65-F5344CB8AC3E}">
        <p14:creationId xmlns:p14="http://schemas.microsoft.com/office/powerpoint/2010/main" val="1619947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70B6B3AC-7831-4962-B672-F57DA28032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51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2FECB1C0-8D94-45EC-B316-4D46CC96C6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02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E2A7A72A-7B5D-4DED-9D1F-78B8E407EE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539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A15CA95F-5FF3-49F3-8401-3A8E1B03EB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8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857277A3-5E5A-4C97-B317-889A0CC191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53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E71B037A-885F-412D-9C01-4E48D36847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70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D99B0DEB-A301-4627-985A-74429560C6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218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197D5150-F364-4385-B61D-0A43EBC4000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031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94ED630B-94A2-42D3-A3D1-D6E3BC5080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48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200F6DFB-C637-460E-9DC7-53579E0A7CA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53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79075" y="2320239"/>
            <a:ext cx="10929485" cy="3810086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anose="020B0604020202020204" pitchFamily="34" charset="0"/>
              <a:buChar char="•"/>
              <a:defRPr sz="2400" b="0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 marL="557213" indent="-214313">
              <a:buFont typeface="Arial" panose="020B0604020202020204" pitchFamily="34" charset="0"/>
              <a:buChar char="•"/>
              <a:defRPr sz="1800" b="0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857250" indent="-171450">
              <a:buSzPct val="100000"/>
              <a:buFont typeface="Arial" panose="020B0604020202020204" pitchFamily="34" charset="0"/>
              <a:buChar char="•"/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 marL="1200150" indent="-171450">
              <a:buFont typeface="Arial" panose="020B0604020202020204" pitchFamily="34" charset="0"/>
              <a:buChar char="•"/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1543050" indent="-171450">
              <a:buFont typeface="Arial" panose="020B0604020202020204" pitchFamily="34" charset="0"/>
              <a:buChar char="•"/>
              <a:defRPr sz="1200" b="0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5677" y="1730667"/>
            <a:ext cx="10912883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8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3429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685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0287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542" y="6487457"/>
            <a:ext cx="3233727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" y="1437805"/>
            <a:ext cx="1810912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5" y="371511"/>
            <a:ext cx="10912884" cy="991998"/>
          </a:xfrm>
          <a:prstGeom prst="rect">
            <a:avLst/>
          </a:prstGeom>
        </p:spPr>
        <p:txBody>
          <a:bodyPr anchor="b"/>
          <a:lstStyle>
            <a:lvl1pPr algn="l">
              <a:defRPr sz="225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0686942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664228CC-B3AF-4C48-A224-40FA4A1A66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470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B3337D85-BE41-47D2-A7E2-3F83E650C57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6586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F76C4CF1-790A-4E1B-8510-A8D650F4F9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70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F8EE5C09-2C5F-4AAA-9EFF-6C810C8F2D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933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E9383456-EA0B-4CA3-B1E7-100D05FF98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724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283E1A0B-784F-4105-9527-E9E255F22E7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70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19BC0E0E-F60F-49FC-AF2E-F5F4DD82C2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55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3EA6FECE-438F-4185-856B-272808D560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07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A6736A04-6E4B-460D-8B25-2EAF4546C3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02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6F4BF7CF-6745-4141-8E8D-CD3826793D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90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79073" y="1736726"/>
            <a:ext cx="10928280" cy="4015497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anose="020B0604020202020204" pitchFamily="34" charset="0"/>
              <a:buChar char="•"/>
              <a:defRPr sz="2400" b="0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 marL="557213" indent="-214313">
              <a:buFont typeface="Arial" panose="020B0604020202020204" pitchFamily="34" charset="0"/>
              <a:buChar char="•"/>
              <a:defRPr sz="1800" b="0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857250" indent="-171450">
              <a:buSzPct val="100000"/>
              <a:buFont typeface="Arial" panose="020B0604020202020204" pitchFamily="34" charset="0"/>
              <a:buChar char="•"/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 marL="1200150" indent="-171450">
              <a:buFont typeface="Arial" panose="020B0604020202020204" pitchFamily="34" charset="0"/>
              <a:buChar char="•"/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1543050" indent="-171450">
              <a:buFont typeface="Arial" panose="020B0604020202020204" pitchFamily="34" charset="0"/>
              <a:buChar char="•"/>
              <a:defRPr sz="1200" b="0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" y="1437805"/>
            <a:ext cx="1810912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7" y="371511"/>
            <a:ext cx="10911679" cy="991998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9383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54A6A424-61B4-4BC2-8312-F48DFD655F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087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3312664D-90AE-47D5-9F9A-5DD04E0EA7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606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42DCA912-EF9E-482F-A89C-6B283B94A4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8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E5CCE832-AF82-45E9-B831-9EB42AD802C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538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2A822A9F-55C9-4E7B-BF7D-3524E29BC1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194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C3BC2C75-45D0-47E1-B222-E9352F30C1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15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75F2B428-1EB5-4E6F-8469-04F424F05D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72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FB9C9BBE-FCD6-471F-B775-000DD63B9CE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214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FDD20F32-6E19-4651-ADF0-4910A1C1AD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80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72EB7F33-B879-49D5-80D7-75D2FBBEC8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4634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" y="1437805"/>
            <a:ext cx="1810912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45634" y="2667000"/>
            <a:ext cx="10911679" cy="991998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00818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E69577CA-A23B-47D8-8C7F-F93BA331E4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219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1297CAA0-8A01-48F6-ACDA-05D17C851FA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28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06D71BA2-0B87-460A-8F60-68BF3B79C9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32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0BC21C24-12DD-446B-A4F3-026B78DC238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76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0A9523CC-55FF-4A42-8E88-6B276F88A9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7898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6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1872B609-B2F8-475E-AB55-AA6FBC4B38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32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7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74C6A7FB-91C5-4B62-AB1D-FC8670FDD5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20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8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A37ABDCE-956C-4AFA-BCD8-80BD640378F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765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A5E882BE-6CF4-48D4-B030-D3A6769E5E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28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0_Header + Subheader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509" y="866711"/>
            <a:ext cx="1471708" cy="128483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223" y="1295707"/>
            <a:ext cx="10929485" cy="416263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457189" indent="-457189">
              <a:buFont typeface="Lucida Grande"/>
              <a:buChar char="&gt;"/>
              <a:defRPr sz="24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133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523962" indent="-304792">
              <a:buSzPct val="100000"/>
              <a:buFont typeface="Arial" panose="020B0604020202020204" pitchFamily="34" charset="0"/>
              <a:buChar char="•"/>
              <a:defRPr sz="18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2133547" indent="-304792">
              <a:buFont typeface="Courier New" panose="02070309020205020404" pitchFamily="49" charset="0"/>
              <a:buChar char="o"/>
              <a:defRPr sz="1600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743131" indent="-304792">
              <a:buFont typeface="Wingdings" pitchFamily="2" charset="2"/>
              <a:buChar char="§"/>
              <a:defRPr sz="1467" b="0" i="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230" y="106823"/>
            <a:ext cx="10929479" cy="747661"/>
          </a:xfrm>
          <a:prstGeom prst="rect">
            <a:avLst/>
          </a:prstGeom>
        </p:spPr>
        <p:txBody>
          <a:bodyPr anchor="b"/>
          <a:lstStyle>
            <a:lvl1pPr algn="l">
              <a:defRPr sz="32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D7897-97A9-FA44-94E6-050D79D291A3}"/>
              </a:ext>
            </a:extLst>
          </p:cNvPr>
          <p:cNvSpPr txBox="1"/>
          <p:nvPr userDrawn="1"/>
        </p:nvSpPr>
        <p:spPr>
          <a:xfrm>
            <a:off x="2417559" y="-16255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25CD8077-1516-4391-86E5-8A88EC94C17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04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79073" y="1736726"/>
            <a:ext cx="10928280" cy="4015497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anose="020B0604020202020204" pitchFamily="34" charset="0"/>
              <a:buChar char="•"/>
              <a:defRPr sz="2400" b="0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 marL="557213" indent="-214313">
              <a:buFont typeface="Arial" panose="020B0604020202020204" pitchFamily="34" charset="0"/>
              <a:buChar char="•"/>
              <a:defRPr sz="1800" b="0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857250" indent="-171450">
              <a:buSzPct val="100000"/>
              <a:buFont typeface="Arial" panose="020B0604020202020204" pitchFamily="34" charset="0"/>
              <a:buChar char="•"/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 marL="1200150" indent="-171450">
              <a:buFont typeface="Arial" panose="020B0604020202020204" pitchFamily="34" charset="0"/>
              <a:buChar char="•"/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1543050" indent="-171450">
              <a:buFont typeface="Arial" panose="020B0604020202020204" pitchFamily="34" charset="0"/>
              <a:buChar char="•"/>
              <a:defRPr sz="1200" b="0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" y="1437805"/>
            <a:ext cx="1810912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7" y="371511"/>
            <a:ext cx="10911679" cy="991998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2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</a:p>
        </p:txBody>
      </p:sp>
    </p:spTree>
    <p:extLst>
      <p:ext uri="{BB962C8B-B14F-4D97-AF65-F5344CB8AC3E}">
        <p14:creationId xmlns:p14="http://schemas.microsoft.com/office/powerpoint/2010/main" val="159765216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903114" y="1924364"/>
            <a:ext cx="10086860" cy="1255307"/>
          </a:xfrm>
          <a:prstGeom prst="rect">
            <a:avLst/>
          </a:prstGeom>
          <a:ln>
            <a:solidFill>
              <a:srgbClr val="4B2E83"/>
            </a:solidFill>
          </a:ln>
        </p:spPr>
        <p:txBody>
          <a:bodyPr anchor="b">
            <a:noAutofit/>
          </a:bodyPr>
          <a:lstStyle>
            <a:lvl1pPr algn="l">
              <a:defRPr sz="2700" b="0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Data Science 510: 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753" y="5945854"/>
            <a:ext cx="18288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3113" y="6354234"/>
            <a:ext cx="3386667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85" y="4006085"/>
            <a:ext cx="3045737" cy="11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447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79075" y="2320239"/>
            <a:ext cx="10929485" cy="3810086"/>
          </a:xfrm>
          <a:prstGeom prst="rect">
            <a:avLst/>
          </a:prstGeom>
        </p:spPr>
        <p:txBody>
          <a:bodyPr/>
          <a:lstStyle>
            <a:lvl1pPr marL="257175" indent="-257175"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15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857250" indent="-171450">
              <a:buSzPct val="100000"/>
              <a:buFont typeface="Lucida Grande"/>
              <a:buChar char="&gt;"/>
              <a:defRPr sz="135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2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1543050" indent="-171450">
              <a:buFont typeface="Lucida Grande"/>
              <a:buChar char="&gt;"/>
              <a:defRPr sz="105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5677" y="1730667"/>
            <a:ext cx="10912883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8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3429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685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0287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31201" y="6354234"/>
            <a:ext cx="3386667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" y="1437805"/>
            <a:ext cx="1810912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7" y="365069"/>
            <a:ext cx="10912883" cy="998440"/>
          </a:xfrm>
          <a:prstGeom prst="rect">
            <a:avLst/>
          </a:prstGeom>
        </p:spPr>
        <p:txBody>
          <a:bodyPr anchor="b"/>
          <a:lstStyle>
            <a:lvl1pPr algn="l">
              <a:defRPr sz="225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53120385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753" y="5945854"/>
            <a:ext cx="18288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79073" y="1736726"/>
            <a:ext cx="10769275" cy="4015497"/>
          </a:xfrm>
          <a:prstGeom prst="rect">
            <a:avLst/>
          </a:prstGeom>
        </p:spPr>
        <p:txBody>
          <a:bodyPr/>
          <a:lstStyle>
            <a:lvl1pPr marL="257175" indent="-257175"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15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857250" indent="-171450">
              <a:buSzPct val="100000"/>
              <a:buFont typeface="Lucida Grande"/>
              <a:buChar char="&gt;"/>
              <a:defRPr sz="135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2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1543050" indent="-171450">
              <a:buFont typeface="Lucida Grande"/>
              <a:buChar char="&gt;"/>
              <a:defRPr sz="105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" y="1437805"/>
            <a:ext cx="1810912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7" y="371511"/>
            <a:ext cx="10752673" cy="991998"/>
          </a:xfrm>
          <a:prstGeom prst="rect">
            <a:avLst/>
          </a:prstGeom>
        </p:spPr>
        <p:txBody>
          <a:bodyPr anchor="b"/>
          <a:lstStyle>
            <a:lvl1pPr algn="l">
              <a:defRPr sz="225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76383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31201" y="6354234"/>
            <a:ext cx="3386667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1022351" y="1736725"/>
            <a:ext cx="10695516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" y="1437805"/>
            <a:ext cx="1810912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5" y="371511"/>
            <a:ext cx="10822192" cy="991998"/>
          </a:xfrm>
          <a:prstGeom prst="rect">
            <a:avLst/>
          </a:prstGeom>
        </p:spPr>
        <p:txBody>
          <a:bodyPr anchor="b"/>
          <a:lstStyle>
            <a:lvl1pPr algn="l">
              <a:defRPr sz="225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2405164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753" y="5945854"/>
            <a:ext cx="18288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3113" y="6354234"/>
            <a:ext cx="3386667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85" y="4006085"/>
            <a:ext cx="3045737" cy="112770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 userDrawn="1"/>
        </p:nvSpPr>
        <p:spPr>
          <a:xfrm>
            <a:off x="903113" y="3200400"/>
            <a:ext cx="10086860" cy="524128"/>
          </a:xfrm>
          <a:prstGeom prst="rect">
            <a:avLst/>
          </a:prstGeom>
          <a:ln>
            <a:solidFill>
              <a:srgbClr val="4B2E83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200" b="1" i="0" u="none" kern="1200" baseline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r>
              <a:rPr lang="en-US" sz="3600" b="1" dirty="0">
                <a:latin typeface="Encode Sans Normal Black" panose="02000000000000000000" pitchFamily="2" charset="0"/>
              </a:rPr>
              <a:t>Advanced Machine Learning </a:t>
            </a:r>
          </a:p>
        </p:txBody>
      </p:sp>
      <p:sp>
        <p:nvSpPr>
          <p:cNvPr id="10" name="Title 2"/>
          <p:cNvSpPr txBox="1">
            <a:spLocks/>
          </p:cNvSpPr>
          <p:nvPr userDrawn="1"/>
        </p:nvSpPr>
        <p:spPr>
          <a:xfrm>
            <a:off x="903111" y="2648564"/>
            <a:ext cx="10086860" cy="524128"/>
          </a:xfrm>
          <a:prstGeom prst="rect">
            <a:avLst/>
          </a:prstGeom>
          <a:ln>
            <a:solidFill>
              <a:srgbClr val="4B2E83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200" b="1" i="0" u="none" kern="1200" baseline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r>
              <a:rPr lang="en-US" sz="3200" b="1" dirty="0">
                <a:latin typeface="Encode Sans Normal Black" panose="02000000000000000000" pitchFamily="2" charset="0"/>
              </a:rPr>
              <a:t>Machine Learning 520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0" hasCustomPrompt="1"/>
          </p:nvPr>
        </p:nvSpPr>
        <p:spPr>
          <a:xfrm>
            <a:off x="1084784" y="4724400"/>
            <a:ext cx="85344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 baseline="0">
                <a:latin typeface="Encode Sans Normal" panose="02000000000000000000" pitchFamily="2" charset="0"/>
              </a:defRPr>
            </a:lvl1pPr>
          </a:lstStyle>
          <a:p>
            <a:pPr lvl="0"/>
            <a:r>
              <a:rPr lang="en-US" dirty="0"/>
              <a:t>Lesson #: Lesson Title</a:t>
            </a:r>
          </a:p>
        </p:txBody>
      </p:sp>
    </p:spTree>
    <p:extLst>
      <p:ext uri="{BB962C8B-B14F-4D97-AF65-F5344CB8AC3E}">
        <p14:creationId xmlns:p14="http://schemas.microsoft.com/office/powerpoint/2010/main" val="357349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1022351" y="1736725"/>
            <a:ext cx="10695516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142" y="6487457"/>
            <a:ext cx="3233727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" y="1437805"/>
            <a:ext cx="1810912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5" y="371511"/>
            <a:ext cx="10822192" cy="991998"/>
          </a:xfrm>
          <a:prstGeom prst="rect">
            <a:avLst/>
          </a:prstGeom>
        </p:spPr>
        <p:txBody>
          <a:bodyPr anchor="b"/>
          <a:lstStyle>
            <a:lvl1pPr algn="l">
              <a:defRPr sz="225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644263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7771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7441" y="4568599"/>
            <a:ext cx="2133600" cy="18626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13833" y="859991"/>
            <a:ext cx="9296400" cy="3522341"/>
          </a:xfrm>
          <a:prstGeom prst="rect">
            <a:avLst/>
          </a:prstGeom>
        </p:spPr>
        <p:txBody>
          <a:bodyPr anchor="b"/>
          <a:lstStyle>
            <a:lvl1pPr algn="l">
              <a:defRPr sz="5333" b="1" i="0" baseline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pic>
        <p:nvPicPr>
          <p:cNvPr id="4" name="Picture 3" descr="W Logo_Purple_2685_HEX.png">
            <a:extLst>
              <a:ext uri="{FF2B5EF4-FFF2-40B4-BE49-F238E27FC236}">
                <a16:creationId xmlns:a16="http://schemas.microsoft.com/office/drawing/2014/main" id="{463C1C9F-C921-4079-9238-03AA7F411F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2" y="5949410"/>
            <a:ext cx="18288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77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505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93" r:id="rId5"/>
    <p:sldLayoutId id="2147483683" r:id="rId6"/>
    <p:sldLayoutId id="2147483684" r:id="rId7"/>
    <p:sldLayoutId id="2147483694" r:id="rId8"/>
    <p:sldLayoutId id="2147483696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  <p:sldLayoutId id="2147483729" r:id="rId26"/>
    <p:sldLayoutId id="2147483730" r:id="rId27"/>
    <p:sldLayoutId id="2147483731" r:id="rId28"/>
    <p:sldLayoutId id="2147483732" r:id="rId29"/>
    <p:sldLayoutId id="2147483733" r:id="rId30"/>
    <p:sldLayoutId id="2147483738" r:id="rId31"/>
    <p:sldLayoutId id="2147483739" r:id="rId32"/>
    <p:sldLayoutId id="2147483740" r:id="rId33"/>
    <p:sldLayoutId id="2147483741" r:id="rId34"/>
    <p:sldLayoutId id="2147483742" r:id="rId35"/>
    <p:sldLayoutId id="2147483743" r:id="rId36"/>
    <p:sldLayoutId id="2147483744" r:id="rId37"/>
    <p:sldLayoutId id="2147483745" r:id="rId38"/>
    <p:sldLayoutId id="2147483746" r:id="rId39"/>
    <p:sldLayoutId id="2147483747" r:id="rId40"/>
    <p:sldLayoutId id="2147483748" r:id="rId41"/>
    <p:sldLayoutId id="2147483749" r:id="rId42"/>
    <p:sldLayoutId id="2147483750" r:id="rId43"/>
    <p:sldLayoutId id="2147483751" r:id="rId44"/>
    <p:sldLayoutId id="2147483752" r:id="rId45"/>
    <p:sldLayoutId id="2147483753" r:id="rId46"/>
    <p:sldLayoutId id="2147483754" r:id="rId47"/>
    <p:sldLayoutId id="2147483755" r:id="rId48"/>
    <p:sldLayoutId id="2147483756" r:id="rId49"/>
    <p:sldLayoutId id="2147483757" r:id="rId50"/>
    <p:sldLayoutId id="2147483758" r:id="rId51"/>
    <p:sldLayoutId id="2147483759" r:id="rId52"/>
    <p:sldLayoutId id="2147483760" r:id="rId53"/>
    <p:sldLayoutId id="2147483761" r:id="rId54"/>
    <p:sldLayoutId id="2147483762" r:id="rId55"/>
    <p:sldLayoutId id="2147483763" r:id="rId56"/>
    <p:sldLayoutId id="2147483764" r:id="rId57"/>
    <p:sldLayoutId id="2147483765" r:id="rId58"/>
    <p:sldLayoutId id="2147483766" r:id="rId59"/>
  </p:sldLayoutIdLst>
  <p:txStyles>
    <p:titleStyle>
      <a:lvl1pPr algn="ctr" defTabSz="342900" rtl="0" eaLnBrk="1" latinLnBrk="0" hangingPunct="1">
        <a:spcBef>
          <a:spcPct val="0"/>
        </a:spcBef>
        <a:buNone/>
        <a:defRPr sz="33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41567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5" r:id="rId5"/>
  </p:sldLayoutIdLst>
  <p:txStyles>
    <p:titleStyle>
      <a:lvl1pPr algn="ctr" defTabSz="342900" rtl="0" eaLnBrk="1" latinLnBrk="0" hangingPunct="1">
        <a:spcBef>
          <a:spcPct val="0"/>
        </a:spcBef>
        <a:buNone/>
        <a:defRPr sz="33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2337588" y="4724400"/>
            <a:ext cx="7720812" cy="457200"/>
          </a:xfrm>
        </p:spPr>
        <p:txBody>
          <a:bodyPr/>
          <a:lstStyle/>
          <a:p>
            <a:r>
              <a:rPr lang="en-US" dirty="0"/>
              <a:t>Lesson 6</a:t>
            </a:r>
            <a:r>
              <a:rPr lang="en-US"/>
              <a:t>: 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224131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3FF300-5F40-4040-9296-D8428B2F5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Hypothetical Clustering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081B96-FCD1-8B41-AEB7-687BB1C59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553" y="1155701"/>
            <a:ext cx="8378148" cy="497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409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B60C26-4868-4642-8605-A7FEE34196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7223" y="1295707"/>
            <a:ext cx="5731005" cy="4162632"/>
          </a:xfrm>
        </p:spPr>
        <p:txBody>
          <a:bodyPr/>
          <a:lstStyle/>
          <a:p>
            <a:r>
              <a:rPr lang="en-US" dirty="0"/>
              <a:t>One of the earliest known examples of using clustering for data analysis is the pioneering study of cholera outbreak in Soho, London in 1854.</a:t>
            </a:r>
          </a:p>
          <a:p>
            <a:endParaRPr lang="en-US" dirty="0"/>
          </a:p>
          <a:p>
            <a:r>
              <a:rPr lang="en-US" dirty="0"/>
              <a:t>Collected data on cholera instances and their proximity to water pumps.</a:t>
            </a:r>
          </a:p>
          <a:p>
            <a:endParaRPr lang="en-US" dirty="0"/>
          </a:p>
          <a:p>
            <a:r>
              <a:rPr lang="en-US" dirty="0"/>
              <a:t>Outbreaks were clustered around water pumps with some exceptions.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285106-B846-FB4E-96B5-530391137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John Snow’s Cholera Study (1854)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E6D3E3-7CF8-2342-9305-23E4055C84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228" y="1555150"/>
            <a:ext cx="5581907" cy="364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01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7DEEF5-B22D-7545-AD3E-1589DAAFE3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Distance/similarity measures (aka proximity measures)</a:t>
            </a:r>
          </a:p>
          <a:p>
            <a:pPr lvl="1"/>
            <a:r>
              <a:rPr lang="en-US" dirty="0"/>
              <a:t>Measures to determine how similar or different are instances to one another.</a:t>
            </a:r>
          </a:p>
          <a:p>
            <a:pPr lvl="1"/>
            <a:endParaRPr lang="en-US" dirty="0"/>
          </a:p>
          <a:p>
            <a:r>
              <a:rPr lang="en-US" dirty="0"/>
              <a:t>Clustering algorithm</a:t>
            </a:r>
          </a:p>
          <a:p>
            <a:pPr lvl="1"/>
            <a:r>
              <a:rPr lang="en-US" dirty="0"/>
              <a:t>Algorithm to find the clusters based on the distance/similarity measures.</a:t>
            </a:r>
          </a:p>
          <a:p>
            <a:endParaRPr lang="en-US" dirty="0"/>
          </a:p>
          <a:p>
            <a:r>
              <a:rPr lang="en-US" dirty="0"/>
              <a:t>Evaluation Criteria</a:t>
            </a:r>
          </a:p>
          <a:p>
            <a:pPr lvl="1"/>
            <a:r>
              <a:rPr lang="en-US" dirty="0"/>
              <a:t>Metrics to tell if one form of clustering is better than another form.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3FF300-5F40-4040-9296-D8428B2F5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Components in Clustering</a:t>
            </a:r>
          </a:p>
        </p:txBody>
      </p:sp>
    </p:spTree>
    <p:extLst>
      <p:ext uri="{BB962C8B-B14F-4D97-AF65-F5344CB8AC3E}">
        <p14:creationId xmlns:p14="http://schemas.microsoft.com/office/powerpoint/2010/main" val="354405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7DEEF5-B22D-7545-AD3E-1589DAAFE3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7223" y="1295707"/>
            <a:ext cx="10929485" cy="2826351"/>
          </a:xfrm>
        </p:spPr>
        <p:txBody>
          <a:bodyPr/>
          <a:lstStyle/>
          <a:p>
            <a:r>
              <a:rPr lang="en-US" dirty="0"/>
              <a:t>One of the most important question in unsupervised learning, often more important than the choice of clustering algorithms.</a:t>
            </a:r>
          </a:p>
          <a:p>
            <a:endParaRPr lang="en-US" dirty="0"/>
          </a:p>
          <a:p>
            <a:r>
              <a:rPr lang="en-US" dirty="0"/>
              <a:t>What is similarity? </a:t>
            </a:r>
          </a:p>
          <a:p>
            <a:pPr lvl="1"/>
            <a:r>
              <a:rPr lang="en-US" dirty="0"/>
              <a:t>Similarity is hard to define, but we know it when we see it.</a:t>
            </a:r>
          </a:p>
          <a:p>
            <a:pPr lvl="1"/>
            <a:r>
              <a:rPr lang="en-US" dirty="0"/>
              <a:t>More pragmatically, there are many mathematical definitions of distance/similarity.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3FF300-5F40-4040-9296-D8428B2F5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Distance/similarity Measures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502A22-D97D-D944-9CFF-3B9A638D9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561" y="3869101"/>
            <a:ext cx="7062411" cy="239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717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7DEEF5-B22D-7545-AD3E-1589DAAFE3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7223" y="1295707"/>
            <a:ext cx="6035805" cy="4162632"/>
          </a:xfrm>
        </p:spPr>
        <p:txBody>
          <a:bodyPr/>
          <a:lstStyle/>
          <a:p>
            <a:r>
              <a:rPr lang="en-US" dirty="0"/>
              <a:t>Manhattan Distance: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Euclidean Distance: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Minkowski</a:t>
            </a:r>
            <a:r>
              <a:rPr lang="en-US" dirty="0"/>
              <a:t> Distance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3FF300-5F40-4040-9296-D8428B2F5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230" y="106823"/>
            <a:ext cx="10929479" cy="747661"/>
          </a:xfrm>
        </p:spPr>
        <p:txBody>
          <a:bodyPr/>
          <a:lstStyle/>
          <a:p>
            <a:r>
              <a:rPr lang="en-US" dirty="0"/>
              <a:t>Distance/Similarity Measures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FFACE5-B4E2-264A-B879-E25572FE9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490" y="3019939"/>
            <a:ext cx="6184900" cy="137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E93F31-1A2D-AD43-AA16-F4F004883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490" y="1853023"/>
            <a:ext cx="3390900" cy="60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539FC9-3680-4C46-A0AE-6E9C76D41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703" y="4957086"/>
            <a:ext cx="3444119" cy="103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49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7DEEF5-B22D-7545-AD3E-1589DAAFE3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7223" y="1295707"/>
            <a:ext cx="11271512" cy="4162632"/>
          </a:xfrm>
        </p:spPr>
        <p:txBody>
          <a:bodyPr/>
          <a:lstStyle/>
          <a:p>
            <a:r>
              <a:rPr lang="en-US" altLang="x-none" b="1" dirty="0"/>
              <a:t>Inner Product Space: </a:t>
            </a:r>
            <a:r>
              <a:rPr lang="en-US" altLang="x-none" dirty="0"/>
              <a:t>The angle between two vectors as a distance metric. It is especially useful when clustering high dimensional data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altLang="ja-JP" b="1" dirty="0" err="1">
                <a:ea typeface="ＭＳ Ｐゴシック" charset="-128"/>
              </a:rPr>
              <a:t>Chebychev</a:t>
            </a:r>
            <a:r>
              <a:rPr lang="en-US" altLang="ja-JP" b="1" dirty="0">
                <a:ea typeface="ＭＳ Ｐゴシック" charset="-128"/>
              </a:rPr>
              <a:t> Distance:  </a:t>
            </a:r>
            <a:r>
              <a:rPr lang="en-US" altLang="ja-JP" dirty="0">
                <a:ea typeface="ＭＳ Ｐゴシック" charset="-128"/>
              </a:rPr>
              <a:t>Two vectors are different if they are different on any one of the attributes. </a:t>
            </a:r>
            <a:endParaRPr lang="en-US" altLang="x-none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3FF300-5F40-4040-9296-D8428B2F5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230" y="106823"/>
            <a:ext cx="10929479" cy="747661"/>
          </a:xfrm>
        </p:spPr>
        <p:txBody>
          <a:bodyPr/>
          <a:lstStyle/>
          <a:p>
            <a:r>
              <a:rPr lang="en-US" dirty="0"/>
              <a:t>Distance/Similarity Measures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1C518-22A1-BB48-B94E-8484274AF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654" y="5903675"/>
            <a:ext cx="1654628" cy="5204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B45097A-6BA4-1442-9A4E-FD236A9D1AD6}"/>
              </a:ext>
            </a:extLst>
          </p:cNvPr>
          <p:cNvSpPr/>
          <p:nvPr/>
        </p:nvSpPr>
        <p:spPr>
          <a:xfrm>
            <a:off x="899451" y="5525833"/>
            <a:ext cx="10667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We can always transform between distance and similarity using a monotonically decreasing function. For example.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326F52-65A6-7D47-B418-3FD60D25D9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703" y="2034638"/>
            <a:ext cx="6622224" cy="1823263"/>
          </a:xfrm>
          <a:prstGeom prst="rect">
            <a:avLst/>
          </a:prstGeom>
        </p:spPr>
      </p:pic>
      <p:graphicFrame>
        <p:nvGraphicFramePr>
          <p:cNvPr id="11" name="Object 6">
            <a:extLst>
              <a:ext uri="{FF2B5EF4-FFF2-40B4-BE49-F238E27FC236}">
                <a16:creationId xmlns:a16="http://schemas.microsoft.com/office/drawing/2014/main" id="{7FEA46F3-1DF8-D144-94C1-9BE4E047BB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41704" y="4854663"/>
          <a:ext cx="6974869" cy="5187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073400" imgH="228600" progId="Equation.3">
                  <p:embed/>
                </p:oleObj>
              </mc:Choice>
              <mc:Fallback>
                <p:oleObj name="Equation" r:id="rId4" imgW="3073400" imgH="228600" progId="Equation.3">
                  <p:embed/>
                  <p:pic>
                    <p:nvPicPr>
                      <p:cNvPr id="11" name="Object 6">
                        <a:extLst>
                          <a:ext uri="{FF2B5EF4-FFF2-40B4-BE49-F238E27FC236}">
                            <a16:creationId xmlns:a16="http://schemas.microsoft.com/office/drawing/2014/main" id="{7FEA46F3-1DF8-D144-94C1-9BE4E047BB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1704" y="4854663"/>
                        <a:ext cx="6974869" cy="51875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4479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92E018-8AE8-1043-9540-A63BE5A5FA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/>
              <a:t>Hamming Distance:</a:t>
            </a:r>
            <a:br>
              <a:rPr lang="en-US" b="1" dirty="0"/>
            </a:br>
            <a:r>
              <a:rPr lang="en-US" dirty="0"/>
              <a:t>The minimum number of </a:t>
            </a:r>
            <a:r>
              <a:rPr lang="en-US" i="1" dirty="0"/>
              <a:t>substitutions</a:t>
            </a:r>
            <a:r>
              <a:rPr lang="en-US" dirty="0"/>
              <a:t> required to change one string into the other</a:t>
            </a:r>
            <a:br>
              <a:rPr lang="en-US" dirty="0"/>
            </a:br>
            <a:r>
              <a:rPr lang="en-US" dirty="0"/>
              <a:t>	</a:t>
            </a:r>
            <a:r>
              <a:rPr lang="en-US" i="1" dirty="0" err="1"/>
              <a:t>d</a:t>
            </a:r>
            <a:r>
              <a:rPr lang="en-US" i="1" baseline="-25000" dirty="0" err="1"/>
              <a:t>ham</a:t>
            </a:r>
            <a:r>
              <a:rPr lang="en-US" dirty="0"/>
              <a:t>(</a:t>
            </a:r>
            <a:r>
              <a:rPr lang="en-US" dirty="0" err="1"/>
              <a:t>ka</a:t>
            </a:r>
            <a:r>
              <a:rPr lang="en-US" b="1" dirty="0" err="1">
                <a:solidFill>
                  <a:srgbClr val="FF0000"/>
                </a:solidFill>
              </a:rPr>
              <a:t>rol</a:t>
            </a:r>
            <a:r>
              <a:rPr lang="en-US" dirty="0" err="1"/>
              <a:t>in,ka</a:t>
            </a:r>
            <a:r>
              <a:rPr lang="en-US" b="1" dirty="0" err="1">
                <a:solidFill>
                  <a:srgbClr val="FF0000"/>
                </a:solidFill>
              </a:rPr>
              <a:t>thr</a:t>
            </a:r>
            <a:r>
              <a:rPr lang="en-US" dirty="0" err="1"/>
              <a:t>in</a:t>
            </a:r>
            <a:r>
              <a:rPr lang="en-US" dirty="0"/>
              <a:t>) = 3, </a:t>
            </a:r>
            <a:r>
              <a:rPr lang="en-US" i="1" dirty="0" err="1"/>
              <a:t>d</a:t>
            </a:r>
            <a:r>
              <a:rPr lang="en-US" i="1" baseline="-25000" dirty="0" err="1"/>
              <a:t>ham</a:t>
            </a:r>
            <a:r>
              <a:rPr lang="en-US" dirty="0"/>
              <a:t>(10</a:t>
            </a:r>
            <a:r>
              <a:rPr lang="en-US" b="1" dirty="0">
                <a:solidFill>
                  <a:srgbClr val="FF0000"/>
                </a:solidFill>
              </a:rPr>
              <a:t>1</a:t>
            </a:r>
            <a:r>
              <a:rPr lang="en-US" dirty="0"/>
              <a:t>0, 10</a:t>
            </a:r>
            <a:r>
              <a:rPr lang="en-US" b="1" dirty="0">
                <a:solidFill>
                  <a:srgbClr val="FF0000"/>
                </a:solidFill>
              </a:rPr>
              <a:t>0</a:t>
            </a:r>
            <a:r>
              <a:rPr lang="en-US" dirty="0"/>
              <a:t>0) = 1</a:t>
            </a:r>
          </a:p>
          <a:p>
            <a:endParaRPr lang="en-US" dirty="0"/>
          </a:p>
          <a:p>
            <a:r>
              <a:rPr lang="en-US" b="1" dirty="0"/>
              <a:t>Convert to Numeric using one-hot encoding: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DCF236-1667-B14C-9E29-289E32D3A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Metrics on Nominal Values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3D2A72-C2FC-F347-8684-2CA8A0CFB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085" y="3947886"/>
            <a:ext cx="1917479" cy="21455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A25CEC-276B-4242-92AE-B9CA609F4E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573" y="3947886"/>
            <a:ext cx="3140519" cy="2145503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DAC7E0E7-06F0-774F-989D-C6E2D5B455EF}"/>
              </a:ext>
            </a:extLst>
          </p:cNvPr>
          <p:cNvSpPr/>
          <p:nvPr/>
        </p:nvSpPr>
        <p:spPr>
          <a:xfrm>
            <a:off x="4677655" y="4459397"/>
            <a:ext cx="782357" cy="3955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774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7DEEF5-B22D-7545-AD3E-1589DAAFE3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It is application dependent. </a:t>
            </a:r>
          </a:p>
          <a:p>
            <a:r>
              <a:rPr lang="en-US" dirty="0"/>
              <a:t>Consider your application domain, you need to ask questions such as: </a:t>
            </a:r>
          </a:p>
          <a:p>
            <a:pPr lvl="1"/>
            <a:r>
              <a:rPr lang="en-US" dirty="0"/>
              <a:t>What does it mean for two consumers to be similar to each other? Or for two genes to be similar to each other? </a:t>
            </a:r>
          </a:p>
          <a:p>
            <a:r>
              <a:rPr lang="en-US" dirty="0"/>
              <a:t>For example, for text domain, we typically use cosine similarity.</a:t>
            </a:r>
          </a:p>
          <a:p>
            <a:r>
              <a:rPr lang="en-US" dirty="0"/>
              <a:t>This may or may not give you the answer you want depends on your existing knowledge of the domain.</a:t>
            </a:r>
          </a:p>
          <a:p>
            <a:pPr lvl="1"/>
            <a:endParaRPr lang="en-US" dirty="0"/>
          </a:p>
          <a:p>
            <a:r>
              <a:rPr lang="en-US" dirty="0"/>
              <a:t>Clustering is an exploratory procedure and it is important to explore – i.e., try different options and see what makes sense.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3FF300-5F40-4040-9296-D8428B2F5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decide which to use?</a:t>
            </a:r>
          </a:p>
        </p:txBody>
      </p:sp>
    </p:spTree>
    <p:extLst>
      <p:ext uri="{BB962C8B-B14F-4D97-AF65-F5344CB8AC3E}">
        <p14:creationId xmlns:p14="http://schemas.microsoft.com/office/powerpoint/2010/main" val="1993317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7DEEF5-B22D-7545-AD3E-1589DAAFE3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/>
              <a:t>Hierarchical algorithms</a:t>
            </a:r>
            <a:r>
              <a:rPr lang="en-US" dirty="0"/>
              <a:t> build a tree-based hierarchical taxonomy (dendrogram).  </a:t>
            </a:r>
          </a:p>
          <a:p>
            <a:pPr lvl="1"/>
            <a:r>
              <a:rPr lang="en-US" dirty="0"/>
              <a:t>Bottom up</a:t>
            </a:r>
          </a:p>
          <a:p>
            <a:pPr lvl="1"/>
            <a:r>
              <a:rPr lang="en-US" dirty="0"/>
              <a:t>Top down</a:t>
            </a:r>
          </a:p>
          <a:p>
            <a:pPr lvl="1"/>
            <a:endParaRPr lang="en-US" dirty="0"/>
          </a:p>
          <a:p>
            <a:r>
              <a:rPr lang="en-US" b="1" dirty="0"/>
              <a:t>Partition (Flat) algorithms</a:t>
            </a:r>
            <a:r>
              <a:rPr lang="en-US" dirty="0"/>
              <a:t> produce a single partition of the unlabeled data.</a:t>
            </a:r>
          </a:p>
          <a:p>
            <a:pPr lvl="1"/>
            <a:r>
              <a:rPr lang="en-US" dirty="0"/>
              <a:t>K-means </a:t>
            </a:r>
          </a:p>
          <a:p>
            <a:pPr lvl="1"/>
            <a:r>
              <a:rPr lang="en-US" dirty="0"/>
              <a:t>Mixture of Gaussian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3FF300-5F40-4040-9296-D8428B2F5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Algorithms</a:t>
            </a:r>
          </a:p>
        </p:txBody>
      </p:sp>
    </p:spTree>
    <p:extLst>
      <p:ext uri="{BB962C8B-B14F-4D97-AF65-F5344CB8AC3E}">
        <p14:creationId xmlns:p14="http://schemas.microsoft.com/office/powerpoint/2010/main" val="1504450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9A416-6F36-3A47-B2E7-3ED87242F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</a:t>
            </a:r>
          </a:p>
        </p:txBody>
      </p:sp>
    </p:spTree>
    <p:extLst>
      <p:ext uri="{BB962C8B-B14F-4D97-AF65-F5344CB8AC3E}">
        <p14:creationId xmlns:p14="http://schemas.microsoft.com/office/powerpoint/2010/main" val="1662051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  <a:p>
            <a:pPr lvl="1"/>
            <a:r>
              <a:rPr lang="en-US" dirty="0"/>
              <a:t>Concept of Clustering</a:t>
            </a:r>
          </a:p>
          <a:p>
            <a:pPr lvl="1"/>
            <a:r>
              <a:rPr lang="en-US" dirty="0"/>
              <a:t>Distance Measures</a:t>
            </a:r>
          </a:p>
          <a:p>
            <a:pPr lvl="1"/>
            <a:r>
              <a:rPr lang="en-US" dirty="0"/>
              <a:t>Hierarchical Clustering</a:t>
            </a:r>
          </a:p>
          <a:p>
            <a:pPr lvl="1"/>
            <a:r>
              <a:rPr lang="en-US" dirty="0"/>
              <a:t>K-means Clustering</a:t>
            </a:r>
          </a:p>
          <a:p>
            <a:pPr lvl="1"/>
            <a:r>
              <a:rPr lang="en-US" dirty="0"/>
              <a:t>Clustering Evaluation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906" rIns="0" bIns="0" rtlCol="0" anchor="b">
            <a:spAutoFit/>
          </a:bodyPr>
          <a:lstStyle/>
          <a:p>
            <a:pPr marL="9525">
              <a:spcBef>
                <a:spcPts val="94"/>
              </a:spcBef>
            </a:pPr>
            <a:r>
              <a:rPr lang="en-US" spc="-56" dirty="0"/>
              <a:t>Today's</a:t>
            </a:r>
            <a:r>
              <a:rPr lang="en-US" spc="-53" dirty="0"/>
              <a:t> </a:t>
            </a:r>
            <a:r>
              <a:rPr lang="en-US" spc="-38" dirty="0"/>
              <a:t>Agenda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28E4DB-5F16-E946-A6CE-FAD0D8973B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3937" y="1339251"/>
            <a:ext cx="6326091" cy="4162632"/>
          </a:xfrm>
        </p:spPr>
        <p:txBody>
          <a:bodyPr/>
          <a:lstStyle/>
          <a:p>
            <a:r>
              <a:rPr lang="en-US" b="1" dirty="0"/>
              <a:t>Goal: </a:t>
            </a:r>
            <a:r>
              <a:rPr lang="en-US" dirty="0"/>
              <a:t>Build a hierarchy of clusters</a:t>
            </a:r>
          </a:p>
          <a:p>
            <a:r>
              <a:rPr lang="en-US" b="1" dirty="0"/>
              <a:t>Agglomerative Clustering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(Bottom up approach)</a:t>
            </a:r>
          </a:p>
          <a:p>
            <a:pPr lvl="1"/>
            <a:r>
              <a:rPr lang="en-US" dirty="0"/>
              <a:t>Each instance is its own cluster</a:t>
            </a:r>
          </a:p>
          <a:p>
            <a:pPr lvl="1"/>
            <a:r>
              <a:rPr lang="en-US" dirty="0"/>
              <a:t>Pairs of clusters are merged as one moves up the hierarchy until there is only one cluster</a:t>
            </a:r>
          </a:p>
          <a:p>
            <a:r>
              <a:rPr lang="en-US" dirty="0"/>
              <a:t> </a:t>
            </a:r>
            <a:r>
              <a:rPr lang="en-US" b="1" dirty="0"/>
              <a:t>Divisive Clustering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(Top Down approach)</a:t>
            </a:r>
          </a:p>
          <a:p>
            <a:pPr lvl="1"/>
            <a:r>
              <a:rPr lang="en-US" dirty="0"/>
              <a:t>All observations start as one cluster</a:t>
            </a:r>
          </a:p>
          <a:p>
            <a:pPr lvl="1"/>
            <a:r>
              <a:rPr lang="en-US" dirty="0"/>
              <a:t>Recursively split the data as one moves down the hierarchy until each instance is a cluster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300219-7689-454D-A943-C59B23CAF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2660B-FCDF-1F4E-B128-ECDAFA07D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029" y="1864248"/>
            <a:ext cx="4946828" cy="330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75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7E32C8-7F61-F34D-9A0B-F7FA8FDF8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Hierarchical Clustering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79B64D-B311-DC41-A70D-4EB2D3E57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09" y="1463673"/>
            <a:ext cx="8777148" cy="426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17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A062A1-E504-DE48-ABCE-9C090ED860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7223" y="4557486"/>
            <a:ext cx="10929485" cy="90085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Problem</a:t>
            </a:r>
            <a:r>
              <a:rPr lang="en-US" dirty="0"/>
              <a:t>: we assume a distance/similarity function that computes distance/similarity between examples, but here we also need to compute distance between clusters.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90A769-3945-8F4C-8F2C-9F173F88F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223" y="106823"/>
            <a:ext cx="10929479" cy="747661"/>
          </a:xfrm>
        </p:spPr>
        <p:txBody>
          <a:bodyPr/>
          <a:lstStyle/>
          <a:p>
            <a:r>
              <a:rPr lang="en-US" dirty="0"/>
              <a:t>Hierarchical Agglomerative Clustering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7B1A66-948A-294B-B1B9-AEFF8387E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487" y="1498973"/>
            <a:ext cx="8490856" cy="263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44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3FF300-5F40-4040-9296-D8428B2F5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6447D5-597B-4F4D-A386-1E7B6F050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486" y="1186316"/>
            <a:ext cx="9173029" cy="50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67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C6102D-C98C-0C4D-A70F-67F960EC72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7223" y="1295707"/>
            <a:ext cx="6964720" cy="4162632"/>
          </a:xfrm>
        </p:spPr>
        <p:txBody>
          <a:bodyPr/>
          <a:lstStyle/>
          <a:p>
            <a:r>
              <a:rPr lang="en-US" b="1" dirty="0"/>
              <a:t>Single Link: </a:t>
            </a:r>
            <a:r>
              <a:rPr lang="en-US" altLang="ja-JP" dirty="0">
                <a:ea typeface="ＭＳ Ｐゴシック" charset="-128"/>
              </a:rPr>
              <a:t>The distance between two clusters is the distance between two closest points in the two clusters, one from each cluster. Can result in long chains of clusters</a:t>
            </a:r>
          </a:p>
          <a:p>
            <a:endParaRPr lang="en-US" dirty="0"/>
          </a:p>
          <a:p>
            <a:r>
              <a:rPr lang="en-US" b="1" dirty="0"/>
              <a:t>Complete Link: </a:t>
            </a:r>
            <a:r>
              <a:rPr lang="en-US" altLang="ja-JP" dirty="0">
                <a:ea typeface="ＭＳ Ｐゴシック" charset="-128"/>
              </a:rPr>
              <a:t>The distance between two clusters is the distance of two furthest data points in the two clusters. Sensitive to outliers</a:t>
            </a:r>
          </a:p>
          <a:p>
            <a:endParaRPr lang="en-US" dirty="0"/>
          </a:p>
          <a:p>
            <a:r>
              <a:rPr lang="en-US" b="1" dirty="0"/>
              <a:t>Average Link: </a:t>
            </a:r>
            <a:r>
              <a:rPr lang="en-US" dirty="0">
                <a:ea typeface="ＭＳ Ｐゴシック" charset="-128"/>
              </a:rPr>
              <a:t>t</a:t>
            </a:r>
            <a:r>
              <a:rPr lang="en-US" altLang="ja-JP" dirty="0">
                <a:ea typeface="ＭＳ Ｐゴシック" charset="-128"/>
              </a:rPr>
              <a:t>he distance between two clusters is the average distance of all pair-wise distances between the data points in two clusters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7B5601-6259-AD4C-AD50-A2ED73BA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Between Clusters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6FB5F85-CAB5-9C4B-B80E-D43B3609A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790" y="1407885"/>
            <a:ext cx="3946935" cy="463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295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C6102D-C98C-0C4D-A70F-67F960EC72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7223" y="1295707"/>
            <a:ext cx="6964720" cy="4162632"/>
          </a:xfrm>
        </p:spPr>
        <p:txBody>
          <a:bodyPr/>
          <a:lstStyle/>
          <a:p>
            <a:r>
              <a:rPr lang="en-US" altLang="x-none" b="1" dirty="0">
                <a:ea typeface="Times New Roman" charset="0"/>
                <a:cs typeface="Times New Roman" charset="0"/>
              </a:rPr>
              <a:t>Ward's Procedure:</a:t>
            </a:r>
            <a:r>
              <a:rPr lang="en-US" altLang="x-none" dirty="0">
                <a:ea typeface="Times New Roman" charset="0"/>
                <a:cs typeface="Times New Roman" charset="0"/>
              </a:rPr>
              <a:t> For each cluster calculate the sum of squares. The two clusters with the smallest increase in the overall sum of squares within cluster distances are combined.</a:t>
            </a:r>
          </a:p>
          <a:p>
            <a:r>
              <a:rPr lang="en-US" b="1" dirty="0"/>
              <a:t>Centroids Method: </a:t>
            </a:r>
            <a:r>
              <a:rPr lang="en-US" dirty="0">
                <a:ea typeface="ＭＳ Ｐゴシック" charset="-128"/>
              </a:rPr>
              <a:t>T</a:t>
            </a:r>
            <a:r>
              <a:rPr lang="en-US" altLang="ja-JP" dirty="0">
                <a:ea typeface="ＭＳ Ｐゴシック" charset="-128"/>
              </a:rPr>
              <a:t>he distance between two clusters is the distance between their centroids.</a:t>
            </a:r>
          </a:p>
          <a:p>
            <a:pPr marL="0" indent="0">
              <a:buNone/>
            </a:pPr>
            <a:endParaRPr lang="en-US" altLang="x-none" dirty="0">
              <a:ea typeface="Times New Roman" charset="0"/>
              <a:cs typeface="Times New Roman" charset="0"/>
            </a:endParaRPr>
          </a:p>
          <a:p>
            <a:pPr marL="0" indent="0">
              <a:buNone/>
            </a:pPr>
            <a:r>
              <a:rPr lang="en-US" altLang="x-none" dirty="0">
                <a:ea typeface="Times New Roman" charset="0"/>
                <a:cs typeface="Times New Roman" charset="0"/>
              </a:rPr>
              <a:t>In general, the average linkage and Ward's methods have been shown to perform better than others.</a:t>
            </a:r>
            <a:endParaRPr lang="en-US" altLang="x-non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7B5601-6259-AD4C-AD50-A2ED73BA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Between Clusters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D6437B84-9B99-6B4B-B3D4-6DA4A50C9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924" y="1154039"/>
            <a:ext cx="3903425" cy="354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416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812491-D085-014D-BD73-B7C7AF002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After merging c</a:t>
            </a:r>
            <a:r>
              <a:rPr lang="en-US" baseline="-25000" dirty="0"/>
              <a:t>i</a:t>
            </a:r>
            <a:r>
              <a:rPr lang="en-US" dirty="0"/>
              <a:t> and </a:t>
            </a:r>
            <a:r>
              <a:rPr lang="en-US" dirty="0" err="1"/>
              <a:t>c</a:t>
            </a:r>
            <a:r>
              <a:rPr lang="en-US" baseline="-25000" dirty="0" err="1"/>
              <a:t>j</a:t>
            </a:r>
            <a:r>
              <a:rPr lang="en-US" dirty="0"/>
              <a:t>, the distance of the resulting cluster to any other cluster, </a:t>
            </a:r>
            <a:r>
              <a:rPr lang="en-US" dirty="0" err="1"/>
              <a:t>c</a:t>
            </a:r>
            <a:r>
              <a:rPr lang="en-US" baseline="-25000" dirty="0" err="1"/>
              <a:t>k</a:t>
            </a:r>
            <a:r>
              <a:rPr lang="en-US" dirty="0"/>
              <a:t>, can be computed by:</a:t>
            </a:r>
          </a:p>
          <a:p>
            <a:pPr lvl="1"/>
            <a:r>
              <a:rPr lang="en-US" dirty="0"/>
              <a:t>Single Link:</a:t>
            </a:r>
          </a:p>
          <a:p>
            <a:pPr marL="609585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Complete Link: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318389-EAB0-634E-91C1-11AEAC8F9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the Cluster Distances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55B465-D554-4043-A4BD-77A5B4C77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963" y="4027391"/>
            <a:ext cx="6009735" cy="5169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203BB8-51B1-3248-B9B6-B2F4D93B9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685" y="2698603"/>
            <a:ext cx="5917419" cy="48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36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02488C-FB25-4248-A958-9E29AABF9C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Average Link: average similarity between members of the two clusters.</a:t>
            </a:r>
          </a:p>
          <a:p>
            <a:pPr lvl="1"/>
            <a:r>
              <a:rPr lang="en-US" dirty="0"/>
              <a:t>Averaged across all pairs between the original two clusters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Compared to single link and complete link: </a:t>
            </a:r>
          </a:p>
          <a:p>
            <a:pPr lvl="1"/>
            <a:r>
              <a:rPr lang="en-US" dirty="0"/>
              <a:t>Computationally more expensive – O(n</a:t>
            </a:r>
            <a:r>
              <a:rPr lang="en-US" baseline="-25000" dirty="0"/>
              <a:t>1</a:t>
            </a:r>
            <a:r>
              <a:rPr lang="en-US" dirty="0"/>
              <a:t>n</a:t>
            </a:r>
            <a:r>
              <a:rPr lang="en-US" baseline="-25000" dirty="0"/>
              <a:t>2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Achieves a compromise between single and complete link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9A9FF9-DF2A-8946-8C1C-99E10A58D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the Cluster Distances </a:t>
            </a:r>
            <a:r>
              <a:rPr lang="en-US" dirty="0" err="1"/>
              <a:t>con’t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09B13-4F2F-064E-B44D-CADE4845A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028" y="2663364"/>
            <a:ext cx="4014411" cy="90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14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CF8E44-D95A-0647-850A-C03672607F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7222" y="1295706"/>
            <a:ext cx="6630893" cy="5076065"/>
          </a:xfrm>
        </p:spPr>
        <p:txBody>
          <a:bodyPr/>
          <a:lstStyle/>
          <a:p>
            <a:r>
              <a:rPr lang="en-US" dirty="0"/>
              <a:t>Height of the joint = the distance between the two merge clusters.</a:t>
            </a:r>
          </a:p>
          <a:p>
            <a:endParaRPr lang="en-US" sz="1067" dirty="0"/>
          </a:p>
          <a:p>
            <a:r>
              <a:rPr lang="en-US" dirty="0"/>
              <a:t>The merge distance monotonically increases as we merge more and more for </a:t>
            </a:r>
          </a:p>
          <a:p>
            <a:pPr lvl="1"/>
            <a:r>
              <a:rPr lang="en-US" dirty="0"/>
              <a:t>Single, complete and average linkage methods</a:t>
            </a:r>
          </a:p>
          <a:p>
            <a:pPr lvl="1"/>
            <a:r>
              <a:rPr lang="en-US" dirty="0"/>
              <a:t>Not for the centroid method</a:t>
            </a:r>
          </a:p>
          <a:p>
            <a:r>
              <a:rPr lang="en-US" dirty="0"/>
              <a:t>This can provide some understanding about how many natural groups there are in the data.</a:t>
            </a:r>
          </a:p>
          <a:p>
            <a:endParaRPr lang="en-US" sz="1067" dirty="0"/>
          </a:p>
          <a:p>
            <a:r>
              <a:rPr lang="en-US" dirty="0"/>
              <a:t>A drastic height change indicates that we are merging two very different clusters together.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D5204A-F98B-AA4C-98E4-23CB7B742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Dendrogram: Cluster Visualization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607C6-DADA-6F4B-8013-2ADB93A55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471" y="1295705"/>
            <a:ext cx="4519272" cy="466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1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64A206-85C5-9948-951A-8F0EE617D8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7223" y="4251077"/>
            <a:ext cx="10929485" cy="1541569"/>
          </a:xfrm>
        </p:spPr>
        <p:txBody>
          <a:bodyPr/>
          <a:lstStyle/>
          <a:p>
            <a:r>
              <a:rPr lang="en-US" dirty="0"/>
              <a:t>Dendrogram can be used to identify </a:t>
            </a:r>
          </a:p>
          <a:p>
            <a:pPr lvl="1"/>
            <a:r>
              <a:rPr lang="en-US" dirty="0"/>
              <a:t>The number of clusters in data </a:t>
            </a:r>
          </a:p>
          <a:p>
            <a:pPr lvl="1"/>
            <a:r>
              <a:rPr lang="en-US" dirty="0"/>
              <a:t>Well-formed clusters </a:t>
            </a:r>
          </a:p>
          <a:p>
            <a:pPr lvl="1"/>
            <a:r>
              <a:rPr lang="en-US" dirty="0"/>
              <a:t>Outliers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E98A51-BF0E-084F-8B08-CD6A40E9C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Dendrogram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E450A-3CF1-7549-99F9-027A14D34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803" y="1741713"/>
            <a:ext cx="8924324" cy="239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850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62626"/>
                </a:solidFill>
                <a:effectLst/>
                <a:latin typeface="Lato Extended"/>
              </a:rPr>
              <a:t>Identify use cases for unsupervised learning.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62626"/>
                </a:solidFill>
                <a:effectLst/>
                <a:latin typeface="Lato Extended"/>
              </a:rPr>
              <a:t>Explain the effects of applying different distance metrics.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62626"/>
                </a:solidFill>
                <a:effectLst/>
                <a:latin typeface="Lato Extended"/>
              </a:rPr>
              <a:t>Apply K-means to benchmark data and evaluate the quality of the clusters.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62626"/>
                </a:solidFill>
                <a:effectLst/>
                <a:latin typeface="Lato Extended"/>
              </a:rPr>
              <a:t>Apply hierarchical clustering to benchmark data and evaluate the quality of the clusters.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Learning Objectives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By the end of this session, you should be able to:</a:t>
            </a:r>
          </a:p>
        </p:txBody>
      </p:sp>
    </p:spTree>
    <p:extLst>
      <p:ext uri="{BB962C8B-B14F-4D97-AF65-F5344CB8AC3E}">
        <p14:creationId xmlns:p14="http://schemas.microsoft.com/office/powerpoint/2010/main" val="34503425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E3509-9653-0F4A-96D7-07EBEF2F5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1118580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6A4328-87B6-1544-9265-F9662E1C3E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Given a data set 𝐷 = {𝒙</a:t>
            </a:r>
            <a:r>
              <a:rPr lang="en-US" baseline="-25000" dirty="0"/>
              <a:t>1</a:t>
            </a:r>
            <a:r>
              <a:rPr lang="en-US" dirty="0"/>
              <a:t>, 𝒙</a:t>
            </a:r>
            <a:r>
              <a:rPr lang="en-US" baseline="-25000" dirty="0"/>
              <a:t>2</a:t>
            </a:r>
            <a:r>
              <a:rPr lang="en-US" dirty="0"/>
              <a:t>, … , 𝒙</a:t>
            </a:r>
            <a:r>
              <a:rPr lang="en-US" baseline="-25000" dirty="0"/>
              <a:t>𝑛</a:t>
            </a:r>
            <a:r>
              <a:rPr lang="en-US" dirty="0"/>
              <a:t>} </a:t>
            </a:r>
          </a:p>
          <a:p>
            <a:endParaRPr lang="en-US" dirty="0"/>
          </a:p>
          <a:p>
            <a:r>
              <a:rPr lang="en-US" dirty="0"/>
              <a:t>We need to partition 𝐷 into 𝑘 disjoint clusters, such that </a:t>
            </a:r>
          </a:p>
          <a:p>
            <a:pPr lvl="1"/>
            <a:r>
              <a:rPr lang="en-US" dirty="0"/>
              <a:t>Examples are self-similar in the same cluster </a:t>
            </a:r>
          </a:p>
          <a:p>
            <a:pPr lvl="1"/>
            <a:r>
              <a:rPr lang="en-US" dirty="0"/>
              <a:t>Examples are dissimilar across different clusters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How do we quantify this?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0690B9-9A86-014D-B4F6-C39B8B919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Clustering</a:t>
            </a:r>
          </a:p>
        </p:txBody>
      </p:sp>
    </p:spTree>
    <p:extLst>
      <p:ext uri="{BB962C8B-B14F-4D97-AF65-F5344CB8AC3E}">
        <p14:creationId xmlns:p14="http://schemas.microsoft.com/office/powerpoint/2010/main" val="1288953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21B297-58A9-A849-8CA1-5ACB26BEF0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Given a partition of the data into k clusters, we can compute the </a:t>
            </a:r>
            <a:r>
              <a:rPr lang="en-US" b="1" dirty="0"/>
              <a:t>center</a:t>
            </a:r>
            <a:r>
              <a:rPr lang="en-US" dirty="0"/>
              <a:t> (i.e., mean, center of mass) of each cluster.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a well-formed cluster, its points should be close to its center. We measure this with sum of squared error (SSE), and formulate our objective to find a partition ℂ</a:t>
            </a:r>
            <a:r>
              <a:rPr lang="en-US" baseline="30000" dirty="0"/>
              <a:t>∗</a:t>
            </a:r>
            <a:r>
              <a:rPr lang="en-US" dirty="0"/>
              <a:t> that minimizes sum of squared error: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113C5B-3FB1-A846-B1CF-005CA2080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Objective: Sum of Squared Errors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9D8ACE-EDC2-1148-A26A-87030D3FC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385" y="4647469"/>
            <a:ext cx="4821161" cy="13079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EE3FF5-CAFF-0342-9CD0-2F4FB1460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387" y="2189875"/>
            <a:ext cx="2173309" cy="112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228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49009B-C429-BE45-AAD2-87BA00D5F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7223" y="1295707"/>
            <a:ext cx="7821063" cy="4162632"/>
          </a:xfrm>
        </p:spPr>
        <p:txBody>
          <a:bodyPr/>
          <a:lstStyle/>
          <a:p>
            <a:r>
              <a:rPr lang="en-US" dirty="0"/>
              <a:t>We assume the number of desired clusters, k, is given. </a:t>
            </a:r>
          </a:p>
          <a:p>
            <a:endParaRPr lang="en-US" dirty="0"/>
          </a:p>
          <a:p>
            <a:r>
              <a:rPr lang="en-US" dirty="0"/>
              <a:t>Randomly choose k examples as seeds, one for each cluster. </a:t>
            </a:r>
          </a:p>
          <a:p>
            <a:endParaRPr lang="en-US" dirty="0"/>
          </a:p>
          <a:p>
            <a:r>
              <a:rPr lang="en-US" dirty="0"/>
              <a:t>Form initial clusters based on these seeds. </a:t>
            </a:r>
          </a:p>
          <a:p>
            <a:endParaRPr lang="en-US" dirty="0"/>
          </a:p>
          <a:p>
            <a:r>
              <a:rPr lang="en-US" dirty="0"/>
              <a:t>Iterate by repeatedly re-allocating instances to different clusters to improve the overall clustering. </a:t>
            </a:r>
          </a:p>
          <a:p>
            <a:endParaRPr lang="en-US" dirty="0"/>
          </a:p>
          <a:p>
            <a:r>
              <a:rPr lang="en-US" dirty="0"/>
              <a:t>Stop when clustering converges or after a fixed number of iterations.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D383BC-36BC-104A-86AC-83749A670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259F3A-013C-D34C-B0EE-4288B1589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909" y="3685790"/>
            <a:ext cx="2933700" cy="2501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8135EC-E678-FB41-950E-86FFD8D6D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909" y="1295707"/>
            <a:ext cx="29845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366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3976A5-3F09-BC49-8A42-EE9E94DDE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K-means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BBF90F-4C77-CD4E-970E-F71EAFC29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973" y="1187705"/>
            <a:ext cx="9303657" cy="50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7500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3454CC-C49C-4B4E-B29F-E3E3A93146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ja-JP" dirty="0">
                <a:ea typeface="ＭＳ Ｐゴシック" charset="-128"/>
              </a:rPr>
              <a:t>No (or minimum) reassignments of data to different clusters </a:t>
            </a:r>
          </a:p>
          <a:p>
            <a:endParaRPr lang="en-US" altLang="ja-JP" dirty="0">
              <a:ea typeface="ＭＳ Ｐゴシック" charset="-128"/>
            </a:endParaRPr>
          </a:p>
          <a:p>
            <a:r>
              <a:rPr lang="en-US" altLang="ja-JP" dirty="0">
                <a:ea typeface="ＭＳ Ｐゴシック" charset="-128"/>
              </a:rPr>
              <a:t>No (or minimum) change of centroids</a:t>
            </a:r>
          </a:p>
          <a:p>
            <a:endParaRPr lang="en-US" altLang="ja-JP" dirty="0">
              <a:ea typeface="ＭＳ Ｐゴシック" charset="-128"/>
            </a:endParaRPr>
          </a:p>
          <a:p>
            <a:r>
              <a:rPr lang="en-US" altLang="ja-JP" dirty="0">
                <a:ea typeface="ＭＳ Ｐゴシック" charset="-128"/>
              </a:rPr>
              <a:t>Minimum decrease in the sum of squared error (Optimization Criteria)</a:t>
            </a:r>
          </a:p>
          <a:p>
            <a:endParaRPr lang="en-US" altLang="ja-JP" dirty="0">
              <a:ea typeface="ＭＳ Ｐゴシック" charset="-128"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326193-D02C-D149-95DC-940D9741B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 Criterions</a:t>
            </a:r>
          </a:p>
        </p:txBody>
      </p:sp>
      <p:pic>
        <p:nvPicPr>
          <p:cNvPr id="4" name="Picture 3" descr=" J=sum_(j=1)^Ksum_(n in S_j)|x_n-mu_j|^2, ">
            <a:extLst>
              <a:ext uri="{FF2B5EF4-FFF2-40B4-BE49-F238E27FC236}">
                <a16:creationId xmlns:a16="http://schemas.microsoft.com/office/drawing/2014/main" id="{62E9E80C-6F69-584D-A42A-6D7EF5F552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13"/>
          <a:stretch/>
        </p:blipFill>
        <p:spPr bwMode="auto">
          <a:xfrm>
            <a:off x="3690240" y="3772354"/>
            <a:ext cx="2576877" cy="1164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66602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B4CED8-C889-5C42-A4D9-838E5BEC0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EC8484-F4BA-6347-8FE4-61951570B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826" y="1578205"/>
            <a:ext cx="7910285" cy="439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213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B4CED8-C889-5C42-A4D9-838E5BEC0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EC8484-F4BA-6347-8FE4-61951570B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712" y="1567511"/>
            <a:ext cx="7168513" cy="439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6514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B4CED8-C889-5C42-A4D9-838E5BEC0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EC8484-F4BA-6347-8FE4-61951570B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005" y="1578205"/>
            <a:ext cx="7843927" cy="439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1148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B4CED8-C889-5C42-A4D9-838E5BEC0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EC8484-F4BA-6347-8FE4-61951570B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826" y="1600999"/>
            <a:ext cx="7910285" cy="435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442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23036F-7893-A949-99F3-0BEA68C064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7223" y="4025899"/>
            <a:ext cx="10929485" cy="2019301"/>
          </a:xfrm>
        </p:spPr>
        <p:txBody>
          <a:bodyPr/>
          <a:lstStyle/>
          <a:p>
            <a:r>
              <a:rPr lang="en-US" dirty="0"/>
              <a:t>What do we expect to learn from such data? </a:t>
            </a:r>
          </a:p>
          <a:p>
            <a:r>
              <a:rPr lang="en-US" dirty="0"/>
              <a:t>I have tons of data (web documents, gene data, </a:t>
            </a:r>
            <a:r>
              <a:rPr lang="en-US" dirty="0" err="1"/>
              <a:t>etc</a:t>
            </a:r>
            <a:r>
              <a:rPr lang="en-US" dirty="0"/>
              <a:t>) and need to: </a:t>
            </a:r>
          </a:p>
          <a:p>
            <a:pPr lvl="1"/>
            <a:r>
              <a:rPr lang="en-US" dirty="0"/>
              <a:t>organize it better – e.g., find subgroups </a:t>
            </a:r>
          </a:p>
          <a:p>
            <a:pPr lvl="1"/>
            <a:r>
              <a:rPr lang="en-US" dirty="0"/>
              <a:t>understand it better – e.g., understand interrelationships </a:t>
            </a:r>
          </a:p>
          <a:p>
            <a:pPr lvl="1"/>
            <a:r>
              <a:rPr lang="en-US" dirty="0"/>
              <a:t>find regular trends in it – e.g., If A and B, then 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4DAEA0-AFC5-9A45-8F5F-E43F90E0D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BF8775-5412-C842-97AB-D10A0332E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166" y="1133103"/>
            <a:ext cx="6705599" cy="274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7420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B4CED8-C889-5C42-A4D9-838E5BEC0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EC8484-F4BA-6347-8FE4-61951570B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826" y="1587283"/>
            <a:ext cx="7910285" cy="438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714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B4CED8-C889-5C42-A4D9-838E5BEC0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EC8484-F4BA-6347-8FE4-61951570B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826" y="1597412"/>
            <a:ext cx="7910285" cy="436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155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B4CED8-C889-5C42-A4D9-838E5BEC0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EC8484-F4BA-6347-8FE4-61951570B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212" y="1578205"/>
            <a:ext cx="7855513" cy="439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8008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B4CED8-C889-5C42-A4D9-838E5BEC0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EC8484-F4BA-6347-8FE4-61951570B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826" y="1590002"/>
            <a:ext cx="7910285" cy="437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415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6215EB-C0EA-3742-8F26-91605EDF12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7223" y="1156676"/>
            <a:ext cx="10929485" cy="4843072"/>
          </a:xfrm>
        </p:spPr>
        <p:txBody>
          <a:bodyPr/>
          <a:lstStyle/>
          <a:p>
            <a:r>
              <a:rPr lang="en-US" dirty="0"/>
              <a:t>Monotonicity Property: Each iteration of K-means strictly decreases the SSE until convergence.</a:t>
            </a:r>
          </a:p>
          <a:p>
            <a:endParaRPr lang="en-US" dirty="0"/>
          </a:p>
          <a:p>
            <a:r>
              <a:rPr lang="en-US" dirty="0"/>
              <a:t>K-means always converges in a finite number of steps. Typically converges very fast.</a:t>
            </a:r>
          </a:p>
          <a:p>
            <a:endParaRPr lang="en-US" dirty="0"/>
          </a:p>
          <a:p>
            <a:r>
              <a:rPr lang="en-US" dirty="0"/>
              <a:t>Time complexity: </a:t>
            </a:r>
          </a:p>
          <a:p>
            <a:pPr lvl="1"/>
            <a:r>
              <a:rPr lang="en-US" dirty="0"/>
              <a:t>Assume computing distance between two instances is 𝑂(𝑑) where 𝑑 is the dimensionality of the vectors. </a:t>
            </a:r>
          </a:p>
          <a:p>
            <a:pPr lvl="1"/>
            <a:r>
              <a:rPr lang="en-US" dirty="0"/>
              <a:t>Reassigning clusters: 𝑂(𝑘𝑛) distance computations, or 𝑂(𝑘𝑛𝑑). </a:t>
            </a:r>
          </a:p>
          <a:p>
            <a:pPr lvl="1"/>
            <a:r>
              <a:rPr lang="en-US" dirty="0"/>
              <a:t>Computing centers: Each instance vector gets added once to some center: 𝑂(𝑛𝑑). </a:t>
            </a:r>
          </a:p>
          <a:p>
            <a:pPr lvl="1"/>
            <a:r>
              <a:rPr lang="en-US" dirty="0"/>
              <a:t>Assume these two steps are each done once for 𝑙 iterations: 𝑂(𝑙𝑘𝑛𝑑).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0DC59C-3A07-014C-B3DF-96C5159D4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 of K-means</a:t>
            </a:r>
          </a:p>
        </p:txBody>
      </p:sp>
    </p:spTree>
    <p:extLst>
      <p:ext uri="{BB962C8B-B14F-4D97-AF65-F5344CB8AC3E}">
        <p14:creationId xmlns:p14="http://schemas.microsoft.com/office/powerpoint/2010/main" val="1911936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B8388B-7BE7-A446-8BCB-3BF9B5467E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7223" y="1295707"/>
            <a:ext cx="6892149" cy="2042579"/>
          </a:xfrm>
        </p:spPr>
        <p:txBody>
          <a:bodyPr/>
          <a:lstStyle/>
          <a:p>
            <a:r>
              <a:rPr lang="en-US" dirty="0"/>
              <a:t>K-means is very sensitive to initial conditions i.e., the initial assignment will determine the final set of clusters that one will get.</a:t>
            </a:r>
          </a:p>
          <a:p>
            <a:r>
              <a:rPr lang="en-US" dirty="0"/>
              <a:t>This is because SSE has many local minimal solutions.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566F9D-119E-994E-9C43-79491A4B4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Weaknesses of K-Means: Local Minimal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17A4B9B6-2779-7049-94F6-2B2BE15D4FF0}"/>
              </a:ext>
            </a:extLst>
          </p:cNvPr>
          <p:cNvSpPr txBox="1">
            <a:spLocks/>
          </p:cNvSpPr>
          <p:nvPr/>
        </p:nvSpPr>
        <p:spPr>
          <a:xfrm>
            <a:off x="597223" y="3655741"/>
            <a:ext cx="6892149" cy="227480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800" b="0" i="0" kern="120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1400" b="0" i="0" kern="120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200" b="0" i="0" kern="120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100" b="0" i="0" kern="120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Solutions</a:t>
            </a:r>
          </a:p>
          <a:p>
            <a:r>
              <a:rPr lang="en-US" sz="2400" dirty="0"/>
              <a:t>Run multiple trials and choose the one with the best SSE.</a:t>
            </a:r>
          </a:p>
          <a:p>
            <a:r>
              <a:rPr lang="en-US" sz="2400" dirty="0"/>
              <a:t>Heuristics. Try to choose initial centers to be far apart (e.g. K-means++).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D343F2-8EEB-5141-A425-F1E20BCB8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26727" y="1124036"/>
            <a:ext cx="3888349" cy="2517733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1AC7FA-EF8D-F04A-B163-EE7E4E4F5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50057" y="3864735"/>
            <a:ext cx="3665020" cy="2265767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2DF37D7-D91C-214D-9E04-226A2D3FE96B}"/>
              </a:ext>
            </a:extLst>
          </p:cNvPr>
          <p:cNvSpPr/>
          <p:nvPr/>
        </p:nvSpPr>
        <p:spPr>
          <a:xfrm>
            <a:off x="866275" y="6139543"/>
            <a:ext cx="7183781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67" dirty="0"/>
              <a:t>K-means++: http://ilpubs.stanford.edu:8090/778/1/2006-13.pdf</a:t>
            </a:r>
          </a:p>
        </p:txBody>
      </p:sp>
    </p:spTree>
    <p:extLst>
      <p:ext uri="{BB962C8B-B14F-4D97-AF65-F5344CB8AC3E}">
        <p14:creationId xmlns:p14="http://schemas.microsoft.com/office/powerpoint/2010/main" val="4179276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0054B0-5AE8-5942-89FA-0E9468BFD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Weaknesses of K-Means: Outliers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7A711E-ACD0-704C-B95D-D4185B27A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77130" y="1846036"/>
            <a:ext cx="5402537" cy="3262992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9C4C0A45-4897-064E-8F33-CCD55B7C59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7223" y="1295707"/>
            <a:ext cx="6297063" cy="4089093"/>
          </a:xfrm>
        </p:spPr>
        <p:txBody>
          <a:bodyPr/>
          <a:lstStyle/>
          <a:p>
            <a:r>
              <a:rPr lang="en-US" dirty="0"/>
              <a:t>K-means is very sensitive to outliers.</a:t>
            </a:r>
          </a:p>
          <a:p>
            <a:endParaRPr lang="en-US" dirty="0"/>
          </a:p>
          <a:p>
            <a:r>
              <a:rPr lang="en-US" dirty="0"/>
              <a:t>The presence of outliers can lead to very </a:t>
            </a:r>
            <a:r>
              <a:rPr lang="en-US" i="1" dirty="0"/>
              <a:t>unreasonable </a:t>
            </a:r>
            <a:r>
              <a:rPr lang="en-US" dirty="0"/>
              <a:t>clusters.</a:t>
            </a:r>
          </a:p>
          <a:p>
            <a:endParaRPr lang="en-US" dirty="0"/>
          </a:p>
          <a:p>
            <a:r>
              <a:rPr lang="en-US" i="1" dirty="0"/>
              <a:t>Solution: </a:t>
            </a:r>
          </a:p>
          <a:p>
            <a:pPr lvl="1"/>
            <a:r>
              <a:rPr lang="en-US" dirty="0"/>
              <a:t>Remove possible outliers before running K-means.</a:t>
            </a:r>
          </a:p>
          <a:p>
            <a:pPr lvl="1"/>
            <a:r>
              <a:rPr lang="en-US" dirty="0"/>
              <a:t>K-medoids</a:t>
            </a:r>
          </a:p>
        </p:txBody>
      </p:sp>
    </p:spTree>
    <p:extLst>
      <p:ext uri="{BB962C8B-B14F-4D97-AF65-F5344CB8AC3E}">
        <p14:creationId xmlns:p14="http://schemas.microsoft.com/office/powerpoint/2010/main" val="20953781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6ECA3C-286E-124C-9E89-BBFCCD6A0D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K-medoids – use the medoid for each cluster, i.e., the data point that is closest to other points in the cluster.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K-medoids is computationally more expensive but more robust to outliers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F46C95-FE7E-1D43-A5AD-B41A6CB7B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K-medoids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9B46CD-8CFC-2040-B3E0-6CCC47E23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343" y="2729207"/>
            <a:ext cx="6971695" cy="99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4481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06F358-3301-F746-9C5F-4A87288B63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7223" y="1295707"/>
            <a:ext cx="5890663" cy="4162632"/>
          </a:xfrm>
        </p:spPr>
        <p:txBody>
          <a:bodyPr/>
          <a:lstStyle/>
          <a:p>
            <a:r>
              <a:rPr lang="en-US" dirty="0"/>
              <a:t>What if we don’t know how many clusters there are in the data? </a:t>
            </a:r>
          </a:p>
          <a:p>
            <a:endParaRPr lang="en-US" dirty="0"/>
          </a:p>
          <a:p>
            <a:r>
              <a:rPr lang="en-US" dirty="0"/>
              <a:t>Can we use SSE to decide k by choosing k that gives the smallest SSE? </a:t>
            </a:r>
          </a:p>
          <a:p>
            <a:pPr lvl="1"/>
            <a:r>
              <a:rPr lang="en-US" dirty="0"/>
              <a:t>We will always favor larger k values </a:t>
            </a:r>
          </a:p>
          <a:p>
            <a:pPr lvl="1"/>
            <a:endParaRPr lang="en-US" dirty="0"/>
          </a:p>
          <a:p>
            <a:r>
              <a:rPr lang="en-US" dirty="0"/>
              <a:t>Heuristic: find the knee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AE1308-1BD3-4B41-86B1-CEE1D2066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of 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1EFFE0-346D-C74B-9C4F-9CE3FB5D4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652" y="1472023"/>
            <a:ext cx="4686904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544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E2CE8-EC1A-7A4E-B831-0FAA55D57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clustering</a:t>
            </a:r>
          </a:p>
        </p:txBody>
      </p:sp>
    </p:spTree>
    <p:extLst>
      <p:ext uri="{BB962C8B-B14F-4D97-AF65-F5344CB8AC3E}">
        <p14:creationId xmlns:p14="http://schemas.microsoft.com/office/powerpoint/2010/main" val="2411981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63F05A-4FA7-4C43-A0D2-51E7A320C5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/>
              <a:t>Clustering: </a:t>
            </a:r>
            <a:r>
              <a:rPr lang="en-US" dirty="0"/>
              <a:t>Organization of unlabeled data into similar groups (subsets).</a:t>
            </a:r>
          </a:p>
          <a:p>
            <a:endParaRPr lang="en-US" dirty="0"/>
          </a:p>
          <a:p>
            <a:r>
              <a:rPr lang="en-US" b="1" dirty="0"/>
              <a:t>Cluster: </a:t>
            </a:r>
            <a:r>
              <a:rPr lang="en-US" dirty="0"/>
              <a:t>A collection of data where the items in the collection are </a:t>
            </a:r>
            <a:r>
              <a:rPr lang="en-US" i="1" dirty="0"/>
              <a:t>similar</a:t>
            </a:r>
            <a:r>
              <a:rPr lang="en-US" dirty="0"/>
              <a:t> to one another and are </a:t>
            </a:r>
            <a:r>
              <a:rPr lang="en-US" i="1" dirty="0"/>
              <a:t>dissimilar</a:t>
            </a:r>
            <a:r>
              <a:rPr lang="en-US" dirty="0"/>
              <a:t> to other collections of data.</a:t>
            </a:r>
          </a:p>
          <a:p>
            <a:endParaRPr lang="en-US" dirty="0"/>
          </a:p>
          <a:p>
            <a:r>
              <a:rPr lang="en-US" b="1" dirty="0"/>
              <a:t>What are good clusters?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Maximize the similarity within objects in the same group. </a:t>
            </a:r>
          </a:p>
          <a:p>
            <a:pPr lvl="1"/>
            <a:r>
              <a:rPr lang="en-US" dirty="0"/>
              <a:t>Maximize the difference between objects in different groups.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EA40A9-AAF3-144C-85E5-850EB63A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8827004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E50FAC-789C-E041-AB5B-B703E39AED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By user interpretation </a:t>
            </a:r>
          </a:p>
          <a:p>
            <a:pPr lvl="1"/>
            <a:r>
              <a:rPr lang="en-US" dirty="0"/>
              <a:t>does a document cluster seem to correspond to a specific topic? </a:t>
            </a:r>
          </a:p>
          <a:p>
            <a:r>
              <a:rPr lang="en-US" dirty="0"/>
              <a:t>Internal criterion: a good clustering will produce high quality clusters</a:t>
            </a:r>
          </a:p>
          <a:p>
            <a:pPr lvl="1"/>
            <a:r>
              <a:rPr lang="en-US" dirty="0"/>
              <a:t>high within-cluster similarity:</a:t>
            </a:r>
          </a:p>
          <a:p>
            <a:pPr lvl="1"/>
            <a:r>
              <a:rPr lang="en-US" dirty="0"/>
              <a:t>Low between-cluster similarity: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709699-6243-8E4A-B5CE-F5AD7753A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Clusters: Internal Evaluation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9B508E-9716-4841-AFD9-17B4BDE6B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619" y="4204231"/>
            <a:ext cx="7795381" cy="185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8069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D6AA62-ADC6-8542-B273-AC5131B86F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7223" y="2545348"/>
            <a:ext cx="10929485" cy="2548403"/>
          </a:xfrm>
        </p:spPr>
        <p:txBody>
          <a:bodyPr/>
          <a:lstStyle/>
          <a:p>
            <a:r>
              <a:rPr lang="en-US" dirty="0"/>
              <a:t>Given partition (P) and ground truth (G), measure the number of vector pairs that are:</a:t>
            </a:r>
          </a:p>
          <a:p>
            <a:pPr lvl="1"/>
            <a:r>
              <a:rPr lang="en-US" dirty="0"/>
              <a:t>a: in the same class both in P and G.</a:t>
            </a:r>
          </a:p>
          <a:p>
            <a:pPr lvl="1"/>
            <a:r>
              <a:rPr lang="en-US" dirty="0"/>
              <a:t>b: in the same class in P, but in the different class in G.</a:t>
            </a:r>
          </a:p>
          <a:p>
            <a:pPr lvl="1"/>
            <a:r>
              <a:rPr lang="en-US" dirty="0"/>
              <a:t>c: in different classes in P, but in the same class in G.</a:t>
            </a:r>
          </a:p>
          <a:p>
            <a:pPr lvl="1"/>
            <a:r>
              <a:rPr lang="en-US" dirty="0"/>
              <a:t>d: in different classes both in P and G.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F4B859-50AA-8144-91E4-3753D746D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Indexes: Rand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B2B263-A6C9-254C-85E4-C3E622ED8C56}"/>
                  </a:ext>
                </a:extLst>
              </p:cNvPr>
              <p:cNvSpPr txBox="1"/>
              <p:nvPr/>
            </p:nvSpPr>
            <p:spPr>
              <a:xfrm>
                <a:off x="3375717" y="5093751"/>
                <a:ext cx="4122057" cy="7074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𝑅𝐼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B2B263-A6C9-254C-85E4-C3E622ED8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717" y="5093751"/>
                <a:ext cx="4122057" cy="7074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8D4017D-6C4B-A140-8705-FBA17843F9CA}"/>
              </a:ext>
            </a:extLst>
          </p:cNvPr>
          <p:cNvSpPr txBox="1">
            <a:spLocks/>
          </p:cNvSpPr>
          <p:nvPr/>
        </p:nvSpPr>
        <p:spPr>
          <a:xfrm>
            <a:off x="597223" y="1295707"/>
            <a:ext cx="10929485" cy="100366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800" b="0" i="0" kern="120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1400" b="0" i="0" kern="120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200" b="0" i="0" kern="120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100" b="0" i="0" kern="1200" baseline="0">
                <a:ln>
                  <a:noFill/>
                </a:ln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If true class labels (ground truth) are known, the validity of a clustering can be verified by comparing the class labels and clustering labels.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505689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DD5300-6990-4D40-BC0B-D858D7B09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Mutual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7DA1E3-D507-004E-A8A2-455C19D082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08"/>
          <a:stretch/>
        </p:blipFill>
        <p:spPr>
          <a:xfrm>
            <a:off x="2180146" y="1825798"/>
            <a:ext cx="6797057" cy="374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739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DD5300-6990-4D40-BC0B-D858D7B09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Mutual Information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7DA1E3-D507-004E-A8A2-455C19D08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041" y="1825798"/>
            <a:ext cx="6661268" cy="374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94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DD5300-6990-4D40-BC0B-D858D7B09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Mutual Information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7DA1E3-D507-004E-A8A2-455C19D08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112" y="1472394"/>
            <a:ext cx="6797057" cy="33554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707744-2181-EF48-8BBD-639B0596C0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23" t="11878" r="3555" b="27608"/>
          <a:stretch/>
        </p:blipFill>
        <p:spPr>
          <a:xfrm>
            <a:off x="8264133" y="1"/>
            <a:ext cx="3770712" cy="150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302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DD5300-6990-4D40-BC0B-D858D7B09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Mutual Information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7DA1E3-D507-004E-A8A2-455C19D08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837" y="1474767"/>
            <a:ext cx="6046529" cy="43209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D1AAE0-695B-5B42-BCF0-06D6DA6C89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23" t="11878" r="3555" b="27608"/>
          <a:stretch/>
        </p:blipFill>
        <p:spPr>
          <a:xfrm>
            <a:off x="8421288" y="42042"/>
            <a:ext cx="3770712" cy="150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5316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DD5300-6990-4D40-BC0B-D858D7B09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Mutual Information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7DA1E3-D507-004E-A8A2-455C19D08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837" y="1508792"/>
            <a:ext cx="6046529" cy="42528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F8CD64-BA54-074D-8D51-4C01D67CBC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23" t="11878" r="3555" b="27608"/>
          <a:stretch/>
        </p:blipFill>
        <p:spPr>
          <a:xfrm>
            <a:off x="8421288" y="42042"/>
            <a:ext cx="3770712" cy="150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15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DD5300-6990-4D40-BC0B-D858D7B09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Mutual Information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7DA1E3-D507-004E-A8A2-455C19D08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837" y="1536497"/>
            <a:ext cx="6046529" cy="41974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F8CD64-BA54-074D-8D51-4C01D67CBC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23" t="11878" r="3555" b="27608"/>
          <a:stretch/>
        </p:blipFill>
        <p:spPr>
          <a:xfrm>
            <a:off x="8421288" y="42042"/>
            <a:ext cx="3770712" cy="150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5299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DD5300-6990-4D40-BC0B-D858D7B09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Mutual Information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7DA1E3-D507-004E-A8A2-455C19D08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457" y="1536497"/>
            <a:ext cx="5999289" cy="41974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F8CD64-BA54-074D-8D51-4C01D67CBC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23" t="11878" r="3555" b="27608"/>
          <a:stretch/>
        </p:blipFill>
        <p:spPr>
          <a:xfrm>
            <a:off x="8421288" y="42042"/>
            <a:ext cx="3770712" cy="150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2335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CC2C10-9829-1248-808A-9F06129416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7223" y="1295706"/>
            <a:ext cx="10929485" cy="4930921"/>
          </a:xfrm>
        </p:spPr>
        <p:txBody>
          <a:bodyPr/>
          <a:lstStyle/>
          <a:p>
            <a:r>
              <a:rPr lang="en-US" dirty="0"/>
              <a:t>Internal evaluation </a:t>
            </a:r>
          </a:p>
          <a:p>
            <a:pPr lvl="1"/>
            <a:r>
              <a:rPr lang="en-US" dirty="0"/>
              <a:t>Within-cluster similarity, larger the better </a:t>
            </a:r>
          </a:p>
          <a:p>
            <a:pPr lvl="1"/>
            <a:r>
              <a:rPr lang="en-US" dirty="0"/>
              <a:t>Between-cluster similarity, smaller the better </a:t>
            </a:r>
          </a:p>
          <a:p>
            <a:pPr lvl="1"/>
            <a:r>
              <a:rPr lang="en-US" dirty="0"/>
              <a:t>Potential issue: Dependent on how similarity is measured </a:t>
            </a:r>
          </a:p>
          <a:p>
            <a:pPr lvl="1"/>
            <a:endParaRPr lang="en-US" dirty="0"/>
          </a:p>
          <a:p>
            <a:r>
              <a:rPr lang="en-US" dirty="0"/>
              <a:t>External evaluation (compare against a ground truth clustering)</a:t>
            </a:r>
          </a:p>
          <a:p>
            <a:pPr lvl="1"/>
            <a:r>
              <a:rPr lang="en-US" dirty="0"/>
              <a:t>Rand Index (very sensitive to the number of clusters) </a:t>
            </a:r>
          </a:p>
          <a:p>
            <a:pPr lvl="1"/>
            <a:r>
              <a:rPr lang="en-US" dirty="0"/>
              <a:t>Normalized mutual information (less sensitive to the number of clusters) </a:t>
            </a:r>
          </a:p>
          <a:p>
            <a:pPr lvl="1"/>
            <a:r>
              <a:rPr lang="en-US" dirty="0"/>
              <a:t>Potential issue: there may not be only one way to cluster the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4E8082-F165-E044-B957-03F9D15C0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on Clustering Evaluation</a:t>
            </a:r>
          </a:p>
        </p:txBody>
      </p:sp>
    </p:spTree>
    <p:extLst>
      <p:ext uri="{BB962C8B-B14F-4D97-AF65-F5344CB8AC3E}">
        <p14:creationId xmlns:p14="http://schemas.microsoft.com/office/powerpoint/2010/main" val="3581694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5BF67B-6316-E443-9DFA-9E5E07571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F5838-7051-E848-8AC6-5221AD7C4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299" y="1035586"/>
            <a:ext cx="7505188" cy="495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556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613154-2171-4847-A99E-0D0F41E147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x-none" dirty="0"/>
              <a:t>There are a massive number of clustering algorithms.</a:t>
            </a:r>
          </a:p>
          <a:p>
            <a:endParaRPr lang="en-US" altLang="x-none" dirty="0"/>
          </a:p>
          <a:p>
            <a:r>
              <a:rPr lang="en-US" altLang="x-none" dirty="0"/>
              <a:t>Clustering is hard to evaluate, but very useful in practice.</a:t>
            </a:r>
          </a:p>
          <a:p>
            <a:endParaRPr lang="en-US" altLang="x-none" dirty="0"/>
          </a:p>
          <a:p>
            <a:r>
              <a:rPr lang="en-US" altLang="x-none" dirty="0"/>
              <a:t>Clustering is highly application dependent and to some extent subjective.</a:t>
            </a:r>
          </a:p>
          <a:p>
            <a:endParaRPr lang="en-US" altLang="x-none" dirty="0"/>
          </a:p>
          <a:p>
            <a:r>
              <a:rPr lang="en-US" altLang="x-none" dirty="0"/>
              <a:t>There is no one universal recipe for choosing a clustering technique and its associated parameters.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E910F4-42B3-EB4F-BD9C-343EA6B02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2865110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CD800-5EDC-4D60-9590-3831FE2C4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333372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C7C576-5F29-A14D-9D32-49B13A409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compression: Vector quantization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6E3C1B-59CD-E941-82BF-3935FFC16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496" y="1086713"/>
            <a:ext cx="7526945" cy="511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98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A8F29C-D015-5B4C-88ED-BEBF6EEA36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7223" y="1295706"/>
            <a:ext cx="10929485" cy="4762193"/>
          </a:xfrm>
        </p:spPr>
        <p:txBody>
          <a:bodyPr/>
          <a:lstStyle/>
          <a:p>
            <a:r>
              <a:rPr lang="en-US" dirty="0"/>
              <a:t>Information retrieval: cluster retrieved documents to present more organized and understandable results </a:t>
            </a:r>
          </a:p>
          <a:p>
            <a:r>
              <a:rPr lang="en-US" dirty="0"/>
              <a:t>Consumer market analysis: cluster consumers into different interest groups so that marketing plans can be specifically designed for each individual group </a:t>
            </a:r>
          </a:p>
          <a:p>
            <a:r>
              <a:rPr lang="en-US" dirty="0"/>
              <a:t>Image segmentation: decompose an image into regions with coherent color and texture </a:t>
            </a:r>
          </a:p>
          <a:p>
            <a:r>
              <a:rPr lang="en-US" dirty="0"/>
              <a:t>Vector quantization for data (i.e., image) compression: group vectors into similar groups, and use group mean to represent group members </a:t>
            </a:r>
          </a:p>
          <a:p>
            <a:r>
              <a:rPr lang="en-US" dirty="0"/>
              <a:t>Computational biology: group gene into co-expressed families based on their expression profile using different tissue samples and different experimental conditions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B36712-69B6-A54F-B7B8-430B0A729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1050421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3FF300-5F40-4040-9296-D8428B2F5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Hypothetical Clustering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081B96-FCD1-8B41-AEB7-687BB1C59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1126067"/>
            <a:ext cx="8229600" cy="507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689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1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 - &amp;quot;Lesson 5: Pre-Processing Data&amp;quot;&quot;/&gt;&lt;property id=&quot;20307&quot; value=&quot;256&quot;/&gt;&lt;/object&gt;&lt;object type=&quot;3&quot; unique_id=&quot;10004&quot;&gt;&lt;property id=&quot;20148&quot; value=&quot;5&quot;/&gt;&lt;property id=&quot;20300&quot; value=&quot;Slide 2 - &amp;quot;Today's Agenda&amp;quot;&quot;/&gt;&lt;property id=&quot;20307&quot; value=&quot;257&quot;/&gt;&lt;/object&gt;&lt;object type=&quot;3&quot; unique_id=&quot;12062&quot;&gt;&lt;property id=&quot;20148&quot; value=&quot;5&quot;/&gt;&lt;property id=&quot;20300&quot; value=&quot;Slide 4 - &amp;quot;Types of Numeric Columns&amp;quot;&quot;/&gt;&lt;property id=&quot;20307&quot; value=&quot;259&quot;/&gt;&lt;/object&gt;&lt;object type=&quot;3&quot; unique_id=&quot;12063&quot;&gt;&lt;property id=&quot;20148&quot; value=&quot;5&quot;/&gt;&lt;property id=&quot;20300&quot; value=&quot;Slide 5 - &amp;quot;Summary vs Transformation Functions&amp;quot;&quot;/&gt;&lt;property id=&quot;20307&quot; value=&quot;260&quot;/&gt;&lt;/object&gt;&lt;object type=&quot;3&quot; unique_id=&quot;12064&quot;&gt;&lt;property id=&quot;20148&quot; value=&quot;5&quot;/&gt;&lt;property id=&quot;20300&quot; value=&quot;Slide 10 - &amp;quot;Notebook Time&amp;quot;&quot;/&gt;&lt;property id=&quot;20307&quot; value=&quot;261&quot;/&gt;&lt;/object&gt;&lt;object type=&quot;3&quot; unique_id=&quot;12065&quot;&gt;&lt;property id=&quot;20148&quot; value=&quot;5&quot;/&gt;&lt;property id=&quot;20300&quot; value=&quot;Slide 11 - &amp;quot;Categorical Data&amp;quot;&quot;/&gt;&lt;property id=&quot;20307&quot; value=&quot;262&quot;/&gt;&lt;/object&gt;&lt;object type=&quot;3&quot; unique_id=&quot;12327&quot;&gt;&lt;property id=&quot;20148&quot; value=&quot;5&quot;/&gt;&lt;property id=&quot;20300&quot; value=&quot;Slide 3 - &amp;quot;Learning Objectives&amp;quot;&quot;/&gt;&lt;property id=&quot;20307&quot; value=&quot;280&quot;/&gt;&lt;/object&gt;&lt;object type=&quot;3&quot; unique_id=&quot;12328&quot;&gt;&lt;property id=&quot;20148&quot; value=&quot;5&quot;/&gt;&lt;property id=&quot;20300&quot; value=&quot;Slide 12 - &amp;quot;Types of Categorical Data&amp;quot;&quot;/&gt;&lt;property id=&quot;20307&quot; value=&quot;276&quot;/&gt;&lt;/object&gt;&lt;object type=&quot;3&quot; unique_id=&quot;12689&quot;&gt;&lt;property id=&quot;20148&quot; value=&quot;5&quot;/&gt;&lt;property id=&quot;20300&quot; value=&quot;Slide 6 - &amp;quot;Discussion&amp;quot;&quot;/&gt;&lt;property id=&quot;20307&quot; value=&quot;283&quot;/&gt;&lt;/object&gt;&lt;object type=&quot;3&quot; unique_id=&quot;12690&quot;&gt;&lt;property id=&quot;20148&quot; value=&quot;5&quot;/&gt;&lt;property id=&quot;20300&quot; value=&quot;Slide 7 - &amp;quot;Transformation Examples: Numeric to Numeric&amp;quot;&quot;/&gt;&lt;property id=&quot;20307&quot; value=&quot;284&quot;/&gt;&lt;/object&gt;&lt;object type=&quot;3&quot; unique_id=&quot;12691&quot;&gt;&lt;property id=&quot;20148&quot; value=&quot;5&quot;/&gt;&lt;property id=&quot;20300&quot; value=&quot;Slide 8 - &amp;quot;Transformation Examples: Categorical and Categorical&amp;quot;&quot;/&gt;&lt;property id=&quot;20307&quot; value=&quot;285&quot;/&gt;&lt;/object&gt;&lt;object type=&quot;3&quot; unique_id=&quot;12692&quot;&gt;&lt;property id=&quot;20148&quot; value=&quot;5&quot;/&gt;&lt;property id=&quot;20300&quot; value=&quot;Slide 9 - &amp;quot;Transformation Examples: Numeric to/from Categorical&amp;quot;&quot;/&gt;&lt;property id=&quot;20307&quot; value=&quot;286&quot;/&gt;&lt;/object&gt;&lt;object type=&quot;3&quot; unique_id=&quot;12693&quot;&gt;&lt;property id=&quot;20148&quot; value=&quot;5&quot;/&gt;&lt;property id=&quot;20300&quot; value=&quot;Slide 13 - &amp;quot;object vs category&amp;quot;&quot;/&gt;&lt;property id=&quot;20307&quot; value=&quot;287&quot;/&gt;&lt;/object&gt;&lt;object type=&quot;3&quot; unique_id=&quot;12694&quot;&gt;&lt;property id=&quot;20148&quot; value=&quot;5&quot;/&gt;&lt;property id=&quot;20300&quot; value=&quot;Slide 15 - &amp;quot;One-Hot Encoding with sklearn&amp;quot;&quot;/&gt;&lt;property id=&quot;20307&quot; value=&quot;288&quot;/&gt;&lt;/object&gt;&lt;object type=&quot;3&quot; unique_id=&quot;13609&quot;&gt;&lt;property id=&quot;20148&quot; value=&quot;5&quot;/&gt;&lt;property id=&quot;20300&quot; value=&quot;Slide 14 - &amp;quot;One-Hot Encoding&amp;quot;&quot;/&gt;&lt;property id=&quot;20307&quot; value=&quot;289&quot;/&gt;&lt;/object&gt;&lt;/object&gt;&lt;object type=&quot;8&quot; unique_id=&quot;10050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UW">
      <a:majorFont>
        <a:latin typeface="Encode Sans Compresse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5782</TotalTime>
  <Words>2040</Words>
  <Application>Microsoft Office PowerPoint</Application>
  <PresentationFormat>Widescreen</PresentationFormat>
  <Paragraphs>278</Paragraphs>
  <Slides>61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7" baseType="lpstr">
      <vt:lpstr>Arial</vt:lpstr>
      <vt:lpstr>Calibri</vt:lpstr>
      <vt:lpstr>Cambria Math</vt:lpstr>
      <vt:lpstr>Courier New</vt:lpstr>
      <vt:lpstr>Encode Sans Compressed</vt:lpstr>
      <vt:lpstr>Encode Sans Normal</vt:lpstr>
      <vt:lpstr>Encode Sans Normal Black</vt:lpstr>
      <vt:lpstr>Lato Extended</vt:lpstr>
      <vt:lpstr>Lucida Grande</vt:lpstr>
      <vt:lpstr>Open Sans</vt:lpstr>
      <vt:lpstr>Open Sans Light</vt:lpstr>
      <vt:lpstr>Uni Sans Regular</vt:lpstr>
      <vt:lpstr>Wingdings</vt:lpstr>
      <vt:lpstr>1_Custom Design</vt:lpstr>
      <vt:lpstr>Custom Design</vt:lpstr>
      <vt:lpstr>Equation</vt:lpstr>
      <vt:lpstr>PowerPoint Presentation</vt:lpstr>
      <vt:lpstr>Today's Agenda</vt:lpstr>
      <vt:lpstr>Learning Objectives</vt:lpstr>
      <vt:lpstr>Unsupervised Learning</vt:lpstr>
      <vt:lpstr>Clustering</vt:lpstr>
      <vt:lpstr>Recommendations</vt:lpstr>
      <vt:lpstr>Image compression: Vector quantization</vt:lpstr>
      <vt:lpstr>Applications</vt:lpstr>
      <vt:lpstr>A Hypothetical Clustering Example</vt:lpstr>
      <vt:lpstr>A Hypothetical Clustering Example</vt:lpstr>
      <vt:lpstr>John Snow’s Cholera Study (1854)</vt:lpstr>
      <vt:lpstr>Important Components in Clustering</vt:lpstr>
      <vt:lpstr>Distance/similarity Measures</vt:lpstr>
      <vt:lpstr>Distance/Similarity Measures</vt:lpstr>
      <vt:lpstr>Distance/Similarity Measures</vt:lpstr>
      <vt:lpstr>Distance Metrics on Nominal Values</vt:lpstr>
      <vt:lpstr>How to decide which to use?</vt:lpstr>
      <vt:lpstr>Clustering Algorithms</vt:lpstr>
      <vt:lpstr>Hierarchical Clustering</vt:lpstr>
      <vt:lpstr>Hierarchical Clustering</vt:lpstr>
      <vt:lpstr>Types of Hierarchical Clustering</vt:lpstr>
      <vt:lpstr>Hierarchical Agglomerative Clustering Algorithm</vt:lpstr>
      <vt:lpstr>HAC Example</vt:lpstr>
      <vt:lpstr>Distance Between Clusters</vt:lpstr>
      <vt:lpstr>Distance Between Clusters</vt:lpstr>
      <vt:lpstr>Updating the Cluster Distances</vt:lpstr>
      <vt:lpstr>Updating the Cluster Distances con’t</vt:lpstr>
      <vt:lpstr>Dendrogram: Cluster Visualization</vt:lpstr>
      <vt:lpstr>Interpreting Dendrogram</vt:lpstr>
      <vt:lpstr>K-Means Clustering</vt:lpstr>
      <vt:lpstr>Goal of Clustering</vt:lpstr>
      <vt:lpstr>Objective: Sum of Squared Errors</vt:lpstr>
      <vt:lpstr>Basic Idea</vt:lpstr>
      <vt:lpstr>The K-means algorithm</vt:lpstr>
      <vt:lpstr>Convergence Criterions</vt:lpstr>
      <vt:lpstr>K-Means Example</vt:lpstr>
      <vt:lpstr>K-Means Example</vt:lpstr>
      <vt:lpstr>K-Means Example</vt:lpstr>
      <vt:lpstr>K-Means Example</vt:lpstr>
      <vt:lpstr>K-Means Example</vt:lpstr>
      <vt:lpstr>K-Means Example</vt:lpstr>
      <vt:lpstr>K-Means Example</vt:lpstr>
      <vt:lpstr>K-Means Example</vt:lpstr>
      <vt:lpstr>Convergence of K-means</vt:lpstr>
      <vt:lpstr>Weaknesses of K-Means: Local Minimal</vt:lpstr>
      <vt:lpstr>Weaknesses of K-Means: Outliers</vt:lpstr>
      <vt:lpstr>K-medoids</vt:lpstr>
      <vt:lpstr>Selection of K</vt:lpstr>
      <vt:lpstr>Evaluating clustering</vt:lpstr>
      <vt:lpstr>Evaluating Clusters: Internal Evaluation</vt:lpstr>
      <vt:lpstr>External Indexes: Rand Index</vt:lpstr>
      <vt:lpstr>Normalized Mutual Information</vt:lpstr>
      <vt:lpstr>Normalized Mutual Information Example</vt:lpstr>
      <vt:lpstr>Normalized Mutual Information Example</vt:lpstr>
      <vt:lpstr>Normalized Mutual Information Example</vt:lpstr>
      <vt:lpstr>Normalized Mutual Information Example</vt:lpstr>
      <vt:lpstr>Normalized Mutual Information Example</vt:lpstr>
      <vt:lpstr>Normalized Mutual Information Example</vt:lpstr>
      <vt:lpstr>Summary on Clustering Evaluation</vt:lpstr>
      <vt:lpstr>Conclusion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Cohen</dc:creator>
  <cp:lastModifiedBy>mneimneh</cp:lastModifiedBy>
  <cp:revision>47</cp:revision>
  <dcterms:created xsi:type="dcterms:W3CDTF">2020-10-02T19:26:11Z</dcterms:created>
  <dcterms:modified xsi:type="dcterms:W3CDTF">2021-02-15T03:22:37Z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2020-09-30T00:00:00Z</vt:filetime>
  </property>
  <property fmtid="{D5CDD505-2E9C-101B-9397-08002B2CF9AE}" pid="3" name="Creator">
    <vt:lpwstr>Chromium</vt:lpwstr>
  </property>
  <property fmtid="{D5CDD505-2E9C-101B-9397-08002B2CF9AE}" pid="4" name="LastSaved">
    <vt:filetime>2020-10-02T00:00:00Z</vt:filetime>
  </property>
</Properties>
</file>